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72"/>
  </p:notesMasterIdLst>
  <p:sldIdLst>
    <p:sldId id="256" r:id="rId2"/>
    <p:sldId id="275" r:id="rId3"/>
    <p:sldId id="261" r:id="rId4"/>
    <p:sldId id="287" r:id="rId5"/>
    <p:sldId id="273" r:id="rId6"/>
    <p:sldId id="274" r:id="rId7"/>
    <p:sldId id="258" r:id="rId8"/>
    <p:sldId id="262" r:id="rId9"/>
    <p:sldId id="260" r:id="rId10"/>
    <p:sldId id="338" r:id="rId11"/>
    <p:sldId id="289" r:id="rId12"/>
    <p:sldId id="303" r:id="rId13"/>
    <p:sldId id="290" r:id="rId14"/>
    <p:sldId id="304" r:id="rId15"/>
    <p:sldId id="301" r:id="rId16"/>
    <p:sldId id="299" r:id="rId17"/>
    <p:sldId id="297" r:id="rId18"/>
    <p:sldId id="285" r:id="rId19"/>
    <p:sldId id="292" r:id="rId20"/>
    <p:sldId id="291" r:id="rId21"/>
    <p:sldId id="293" r:id="rId22"/>
    <p:sldId id="305" r:id="rId23"/>
    <p:sldId id="306" r:id="rId24"/>
    <p:sldId id="296" r:id="rId25"/>
    <p:sldId id="307" r:id="rId26"/>
    <p:sldId id="308" r:id="rId27"/>
    <p:sldId id="272" r:id="rId28"/>
    <p:sldId id="310" r:id="rId29"/>
    <p:sldId id="312" r:id="rId30"/>
    <p:sldId id="313" r:id="rId31"/>
    <p:sldId id="314" r:id="rId32"/>
    <p:sldId id="340" r:id="rId33"/>
    <p:sldId id="317" r:id="rId34"/>
    <p:sldId id="281" r:id="rId35"/>
    <p:sldId id="342" r:id="rId36"/>
    <p:sldId id="318" r:id="rId37"/>
    <p:sldId id="319" r:id="rId38"/>
    <p:sldId id="343" r:id="rId39"/>
    <p:sldId id="328" r:id="rId40"/>
    <p:sldId id="329" r:id="rId41"/>
    <p:sldId id="330" r:id="rId42"/>
    <p:sldId id="316" r:id="rId43"/>
    <p:sldId id="341" r:id="rId44"/>
    <p:sldId id="320" r:id="rId45"/>
    <p:sldId id="321" r:id="rId46"/>
    <p:sldId id="322" r:id="rId47"/>
    <p:sldId id="324" r:id="rId48"/>
    <p:sldId id="325" r:id="rId49"/>
    <p:sldId id="326" r:id="rId50"/>
    <p:sldId id="323" r:id="rId51"/>
    <p:sldId id="266" r:id="rId52"/>
    <p:sldId id="265" r:id="rId53"/>
    <p:sldId id="279" r:id="rId54"/>
    <p:sldId id="264" r:id="rId55"/>
    <p:sldId id="267" r:id="rId56"/>
    <p:sldId id="280" r:id="rId57"/>
    <p:sldId id="286" r:id="rId58"/>
    <p:sldId id="284" r:id="rId59"/>
    <p:sldId id="282" r:id="rId60"/>
    <p:sldId id="283" r:id="rId61"/>
    <p:sldId id="331" r:id="rId62"/>
    <p:sldId id="332" r:id="rId63"/>
    <p:sldId id="333" r:id="rId64"/>
    <p:sldId id="334" r:id="rId65"/>
    <p:sldId id="335" r:id="rId66"/>
    <p:sldId id="336" r:id="rId67"/>
    <p:sldId id="298" r:id="rId68"/>
    <p:sldId id="300" r:id="rId69"/>
    <p:sldId id="327" r:id="rId70"/>
    <p:sldId id="339" r:id="rId7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85667" autoAdjust="0"/>
  </p:normalViewPr>
  <p:slideViewPr>
    <p:cSldViewPr snapToGrid="0">
      <p:cViewPr varScale="1">
        <p:scale>
          <a:sx n="136" d="100"/>
          <a:sy n="136" d="100"/>
        </p:scale>
        <p:origin x="504" y="12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0.75160000000000005</c:v>
                </c:pt>
                <c:pt idx="1">
                  <c:v>0.42</c:v>
                </c:pt>
                <c:pt idx="2">
                  <c:v>8.5000000000000006E-3</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0.75</c:v>
                </c:pt>
                <c:pt idx="1">
                  <c:v>0</c:v>
                </c:pt>
                <c:pt idx="2">
                  <c:v>0</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0.75309999999999999</c:v>
                </c:pt>
                <c:pt idx="1">
                  <c:v>0.54349999999999998</c:v>
                </c:pt>
                <c:pt idx="2">
                  <c:v>1.77E-2</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0.75249999999999995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0.76300000000000001</c:v>
                </c:pt>
                <c:pt idx="1">
                  <c:v>0.60740000000000005</c:v>
                </c:pt>
                <c:pt idx="2">
                  <c:v>0.124</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0.433</c:v>
                </c:pt>
                <c:pt idx="1">
                  <c:v>0.28000000000000003</c:v>
                </c:pt>
                <c:pt idx="2">
                  <c:v>0.85</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0.00%</c:formatCode>
                <c:ptCount val="3"/>
                <c:pt idx="0">
                  <c:v>0.55210000000000004</c:v>
                </c:pt>
                <c:pt idx="1">
                  <c:v>0.50570000000000004</c:v>
                </c:pt>
                <c:pt idx="2">
                  <c:v>0.35580000000000001</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0.00%</c:formatCode>
                <c:ptCount val="3"/>
                <c:pt idx="0">
                  <c:v>0.50790000000000002</c:v>
                </c:pt>
                <c:pt idx="1">
                  <c:v>0.51690000000000003</c:v>
                </c:pt>
                <c:pt idx="2">
                  <c:v>0.54830000000000001</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0.00%</c:formatCode>
                <c:ptCount val="3"/>
                <c:pt idx="0">
                  <c:v>0.55310000000000004</c:v>
                </c:pt>
                <c:pt idx="1">
                  <c:v>0.55500000000000005</c:v>
                </c:pt>
                <c:pt idx="2">
                  <c:v>0.5383</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0.00%</c:formatCode>
                <c:ptCount val="3"/>
                <c:pt idx="0">
                  <c:v>0.5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0.00%</c:formatCode>
                <c:ptCount val="3"/>
                <c:pt idx="0">
                  <c:v>0.57499999999999996</c:v>
                </c:pt>
                <c:pt idx="1">
                  <c:v>0.57709999999999995</c:v>
                </c:pt>
                <c:pt idx="2">
                  <c:v>0.56169999999999998</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formatCode="0.00%">
                  <c:v>0.50960000000000005</c:v>
                </c:pt>
                <c:pt idx="1">
                  <c:v>0.505</c:v>
                </c:pt>
                <c:pt idx="2">
                  <c:v>0.98829999999999996</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Tabelle1!$C$1</c:f>
              <c:strCache>
                <c:ptCount val="1"/>
                <c:pt idx="0">
                  <c:v>Stacking XG RndForest2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Tabelle1!$C$2:$C$5</c:f>
              <c:numCache>
                <c:formatCode>0%</c:formatCode>
                <c:ptCount val="3"/>
                <c:pt idx="0">
                  <c:v>0.80769999999999997</c:v>
                </c:pt>
                <c:pt idx="1">
                  <c:v>0.92479999999999996</c:v>
                </c:pt>
                <c:pt idx="2">
                  <c:v>0.67030000000000001</c:v>
                </c:pt>
              </c:numCache>
            </c:numRef>
          </c:val>
          <c:extLst>
            <c:ext xmlns:c16="http://schemas.microsoft.com/office/drawing/2014/chart" uri="{C3380CC4-5D6E-409C-BE32-E72D297353CC}">
              <c16:uniqueId val="{00000000-CB1C-4803-8449-D9D4C366A9FF}"/>
            </c:ext>
          </c:extLst>
        </c:ser>
        <c:ser>
          <c:idx val="1"/>
          <c:order val="1"/>
          <c:tx>
            <c:strRef>
              <c:f>Tabelle1!$D$1</c:f>
              <c:strCache>
                <c:ptCount val="1"/>
                <c:pt idx="0">
                  <c:v>XGBoost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Tabelle1!$D$2:$D$5</c:f>
              <c:numCache>
                <c:formatCode>0%</c:formatCode>
                <c:ptCount val="3"/>
                <c:pt idx="0">
                  <c:v>0.68220000000000003</c:v>
                </c:pt>
                <c:pt idx="1">
                  <c:v>0.67810000000000004</c:v>
                </c:pt>
                <c:pt idx="2">
                  <c:v>0.69489999999999996</c:v>
                </c:pt>
              </c:numCache>
            </c:numRef>
          </c:val>
          <c:extLst>
            <c:ext xmlns:c16="http://schemas.microsoft.com/office/drawing/2014/chart" uri="{C3380CC4-5D6E-409C-BE32-E72D297353CC}">
              <c16:uniqueId val="{00000001-CB1C-4803-8449-D9D4C366A9FF}"/>
            </c:ext>
          </c:extLst>
        </c:ser>
        <c:ser>
          <c:idx val="2"/>
          <c:order val="2"/>
          <c:tx>
            <c:strRef>
              <c:f>Tabelle1!$E$1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Tabelle1!$E$2:$E$5</c:f>
              <c:numCache>
                <c:formatCode>0%</c:formatCode>
                <c:ptCount val="3"/>
                <c:pt idx="0">
                  <c:v>0.68179999999999996</c:v>
                </c:pt>
                <c:pt idx="1">
                  <c:v>0.67359999999999998</c:v>
                </c:pt>
                <c:pt idx="2">
                  <c:v>0.70640000000000003</c:v>
                </c:pt>
              </c:numCache>
            </c:numRef>
          </c:val>
          <c:extLst>
            <c:ext xmlns:c16="http://schemas.microsoft.com/office/drawing/2014/chart" uri="{C3380CC4-5D6E-409C-BE32-E72D297353CC}">
              <c16:uniqueId val="{00000002-CB1C-4803-8449-D9D4C366A9FF}"/>
            </c:ext>
          </c:extLst>
        </c:ser>
        <c:ser>
          <c:idx val="3"/>
          <c:order val="3"/>
          <c:tx>
            <c:strRef>
              <c:f>Tabelle1!$F$1</c:f>
              <c:strCache>
                <c:ptCount val="1"/>
                <c:pt idx="0">
                  <c:v>Voting All</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Tabelle1!$F$2:$F$5</c:f>
              <c:numCache>
                <c:formatCode>0%</c:formatCode>
                <c:ptCount val="3"/>
                <c:pt idx="0">
                  <c:v>0.64119999999999999</c:v>
                </c:pt>
                <c:pt idx="1">
                  <c:v>0.75390000000000001</c:v>
                </c:pt>
                <c:pt idx="2">
                  <c:v>0.42059999999999997</c:v>
                </c:pt>
              </c:numCache>
            </c:numRef>
          </c:val>
          <c:extLst>
            <c:ext xmlns:c16="http://schemas.microsoft.com/office/drawing/2014/chart" uri="{C3380CC4-5D6E-409C-BE32-E72D297353CC}">
              <c16:uniqueId val="{00000003-CB1C-4803-8449-D9D4C366A9FF}"/>
            </c:ext>
          </c:extLst>
        </c:ser>
        <c:ser>
          <c:idx val="4"/>
          <c:order val="4"/>
          <c:tx>
            <c:strRef>
              <c:f>Tabelle1!$G$1</c:f>
              <c:strCache>
                <c:ptCount val="1"/>
                <c:pt idx="0">
                  <c:v>KNN</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Tabelle1!$G$2:$G$5</c:f>
              <c:numCache>
                <c:formatCode>0%</c:formatCode>
                <c:ptCount val="3"/>
                <c:pt idx="0">
                  <c:v>0.6079</c:v>
                </c:pt>
                <c:pt idx="1">
                  <c:v>0.58720000000000006</c:v>
                </c:pt>
                <c:pt idx="2">
                  <c:v>0.72899999999999998</c:v>
                </c:pt>
              </c:numCache>
            </c:numRef>
          </c:val>
          <c:extLst>
            <c:ext xmlns:c16="http://schemas.microsoft.com/office/drawing/2014/chart" uri="{C3380CC4-5D6E-409C-BE32-E72D297353CC}">
              <c16:uniqueId val="{00000004-CB1C-4803-8449-D9D4C366A9FF}"/>
            </c:ext>
          </c:extLst>
        </c:ser>
        <c:ser>
          <c:idx val="5"/>
          <c:order val="5"/>
          <c:tx>
            <c:strRef>
              <c:f>Tabelle1!$H$1</c:f>
              <c:strCache>
                <c:ptCount val="1"/>
                <c:pt idx="0">
                  <c:v>Log. Regression</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Tabelle1!$H$2:$H$5</c:f>
              <c:numCache>
                <c:formatCode>0%</c:formatCode>
                <c:ptCount val="3"/>
                <c:pt idx="0">
                  <c:v>0.60740000000000005</c:v>
                </c:pt>
                <c:pt idx="1">
                  <c:v>0.5968</c:v>
                </c:pt>
                <c:pt idx="2">
                  <c:v>0.68710000000000004</c:v>
                </c:pt>
              </c:numCache>
            </c:numRef>
          </c:val>
          <c:extLst>
            <c:ext xmlns:c16="http://schemas.microsoft.com/office/drawing/2014/chart" uri="{C3380CC4-5D6E-409C-BE32-E72D297353CC}">
              <c16:uniqueId val="{00000000-06AE-42F0-BE62-1B571509FCEA}"/>
            </c:ext>
          </c:extLst>
        </c:ser>
        <c:ser>
          <c:idx val="6"/>
          <c:order val="6"/>
          <c:tx>
            <c:strRef>
              <c:f>Tabelle1!$I$1</c:f>
              <c:strCache>
                <c:ptCount val="1"/>
                <c:pt idx="0">
                  <c:v>Voting XG RndForest</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Tabelle1!$I$2:$I$5</c:f>
              <c:numCache>
                <c:formatCode>0%</c:formatCode>
                <c:ptCount val="3"/>
                <c:pt idx="0">
                  <c:v>0.5</c:v>
                </c:pt>
                <c:pt idx="1">
                  <c:v>1</c:v>
                </c:pt>
                <c:pt idx="2">
                  <c:v>0</c:v>
                </c:pt>
              </c:numCache>
            </c:numRef>
          </c:val>
          <c:extLst>
            <c:ext xmlns:c16="http://schemas.microsoft.com/office/drawing/2014/chart" uri="{C3380CC4-5D6E-409C-BE32-E72D297353CC}">
              <c16:uniqueId val="{00000000-6F8B-40BE-A1A0-98B4AA3C9139}"/>
            </c:ext>
          </c:extLst>
        </c:ser>
        <c:dLbls>
          <c:dLblPos val="outEnd"/>
          <c:showLegendKey val="0"/>
          <c:showVal val="1"/>
          <c:showCatName val="0"/>
          <c:showSerName val="0"/>
          <c:showPercent val="0"/>
          <c:showBubbleSize val="0"/>
        </c:dLbls>
        <c:gapWidth val="219"/>
        <c:overlap val="-27"/>
        <c:axId val="819986456"/>
        <c:axId val="819983832"/>
        <c:extLst>
          <c:ext xmlns:c15="http://schemas.microsoft.com/office/drawing/2012/chart" uri="{02D57815-91ED-43cb-92C2-25804820EDAC}">
            <c15:filteredBarSeries>
              <c15:ser>
                <c:idx val="7"/>
                <c:order val="7"/>
                <c:tx>
                  <c:strRef>
                    <c:extLst>
                      <c:ext uri="{02D57815-91ED-43cb-92C2-25804820EDAC}">
                        <c15:formulaRef>
                          <c15:sqref>Tabelle1!$J$1</c15:sqref>
                        </c15:formulaRef>
                      </c:ext>
                    </c:extLst>
                    <c:strCache>
                      <c:ptCount val="1"/>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Tabelle1!$A$2:$A$5</c15:sqref>
                        </c15:formulaRef>
                      </c:ext>
                    </c:extLst>
                    <c:strCache>
                      <c:ptCount val="3"/>
                      <c:pt idx="0">
                        <c:v>Accuracy</c:v>
                      </c:pt>
                      <c:pt idx="1">
                        <c:v>Precision</c:v>
                      </c:pt>
                      <c:pt idx="2">
                        <c:v>Recall</c:v>
                      </c:pt>
                    </c:strCache>
                  </c:strRef>
                </c:cat>
                <c:val>
                  <c:numRef>
                    <c:extLst>
                      <c:ext uri="{02D57815-91ED-43cb-92C2-25804820EDAC}">
                        <c15:formulaRef>
                          <c15:sqref>Tabelle1!$J$2:$J$4</c15:sqref>
                        </c15:formulaRef>
                      </c:ext>
                    </c:extLst>
                    <c:numCache>
                      <c:formatCode>General</c:formatCode>
                      <c:ptCount val="3"/>
                    </c:numCache>
                  </c:numRef>
                </c:val>
                <c:extLst>
                  <c:ext xmlns:c16="http://schemas.microsoft.com/office/drawing/2014/chart" uri="{C3380CC4-5D6E-409C-BE32-E72D297353CC}">
                    <c16:uniqueId val="{00000001-6F8B-40BE-A1A0-98B4AA3C9139}"/>
                  </c:ext>
                </c:extLst>
              </c15:ser>
            </c15:filteredBarSeries>
          </c:ext>
        </c:extLst>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weights</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scaling>
        <c:delete val="0"/>
        <c:axPos val="l"/>
        <c:majorGridlines>
          <c:spPr>
            <a:ln w="9525" cap="flat" cmpd="sng" algn="ctr">
              <a:solidFill>
                <a:schemeClr val="tx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Region</a:t>
            </a:r>
            <a:r>
              <a:rPr lang="de-DE" baseline="0" dirty="0"/>
              <a:t> </a:t>
            </a:r>
            <a:r>
              <a:rPr lang="de-DE" baseline="0" dirty="0" err="1"/>
              <a:t>Accuracy</a:t>
            </a:r>
            <a:r>
              <a:rPr lang="de-DE" baseline="0" dirty="0"/>
              <a:t>, Precision &amp; Recall</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SOUTH AMERICA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0.57833333333333337</c:v>
                </c:pt>
                <c:pt idx="1">
                  <c:v>0.66666666666666663</c:v>
                </c:pt>
                <c:pt idx="2">
                  <c:v>0.31333333333333335</c:v>
                </c:pt>
              </c:numCache>
            </c:numRef>
          </c:val>
          <c:extLst>
            <c:ext xmlns:c16="http://schemas.microsoft.com/office/drawing/2014/chart" uri="{C3380CC4-5D6E-409C-BE32-E72D297353CC}">
              <c16:uniqueId val="{00000000-D91E-4382-8A37-A59590901A3A}"/>
            </c:ext>
          </c:extLst>
        </c:ser>
        <c:ser>
          <c:idx val="1"/>
          <c:order val="1"/>
          <c:tx>
            <c:strRef>
              <c:f>Tabelle1!$C$1</c:f>
              <c:strCache>
                <c:ptCount val="1"/>
                <c:pt idx="0">
                  <c:v>NORTH AMERICA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0.52</c:v>
                </c:pt>
                <c:pt idx="1">
                  <c:v>0.51829268292682928</c:v>
                </c:pt>
                <c:pt idx="2">
                  <c:v>0.56666666666666665</c:v>
                </c:pt>
              </c:numCache>
            </c:numRef>
          </c:val>
          <c:extLst>
            <c:ext xmlns:c16="http://schemas.microsoft.com/office/drawing/2014/chart" uri="{C3380CC4-5D6E-409C-BE32-E72D297353CC}">
              <c16:uniqueId val="{00000001-D91E-4382-8A37-A59590901A3A}"/>
            </c:ext>
          </c:extLst>
        </c:ser>
        <c:ser>
          <c:idx val="2"/>
          <c:order val="2"/>
          <c:tx>
            <c:strRef>
              <c:f>Tabelle1!$D$1</c:f>
              <c:strCache>
                <c:ptCount val="1"/>
                <c:pt idx="0">
                  <c:v>MIDDLE EAST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0.63732394366197187</c:v>
                </c:pt>
                <c:pt idx="1">
                  <c:v>0.74479166666666663</c:v>
                </c:pt>
                <c:pt idx="2">
                  <c:v>0.47666666666666668</c:v>
                </c:pt>
              </c:numCache>
            </c:numRef>
          </c:val>
          <c:extLst>
            <c:ext xmlns:c16="http://schemas.microsoft.com/office/drawing/2014/chart" uri="{C3380CC4-5D6E-409C-BE32-E72D297353CC}">
              <c16:uniqueId val="{00000003-D91E-4382-8A37-A59590901A3A}"/>
            </c:ext>
          </c:extLst>
        </c:ser>
        <c:ser>
          <c:idx val="3"/>
          <c:order val="3"/>
          <c:tx>
            <c:strRef>
              <c:f>Tabelle1!$E$1</c:f>
              <c:strCache>
                <c:ptCount val="1"/>
                <c:pt idx="0">
                  <c:v>EU</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0.505</c:v>
                </c:pt>
                <c:pt idx="1">
                  <c:v>0.50291262135922332</c:v>
                </c:pt>
                <c:pt idx="2">
                  <c:v>0.86333333333333329</c:v>
                </c:pt>
              </c:numCache>
            </c:numRef>
          </c:val>
          <c:extLst>
            <c:ext xmlns:c16="http://schemas.microsoft.com/office/drawing/2014/chart" uri="{C3380CC4-5D6E-409C-BE32-E72D297353CC}">
              <c16:uniqueId val="{00000004-D91E-4382-8A37-A59590901A3A}"/>
            </c:ext>
          </c:extLst>
        </c:ser>
        <c:ser>
          <c:idx val="4"/>
          <c:order val="4"/>
          <c:tx>
            <c:strRef>
              <c:f>Tabelle1!$F$1</c:f>
              <c:strCache>
                <c:ptCount val="1"/>
                <c:pt idx="0">
                  <c:v>ASIA</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0.60166666666666668</c:v>
                </c:pt>
                <c:pt idx="1">
                  <c:v>0.76991150442477874</c:v>
                </c:pt>
                <c:pt idx="2">
                  <c:v>0.28999999999999998</c:v>
                </c:pt>
              </c:numCache>
            </c:numRef>
          </c:val>
          <c:extLst>
            <c:ext xmlns:c16="http://schemas.microsoft.com/office/drawing/2014/chart" uri="{C3380CC4-5D6E-409C-BE32-E72D297353CC}">
              <c16:uniqueId val="{00000005-D91E-4382-8A37-A59590901A3A}"/>
            </c:ext>
          </c:extLst>
        </c:ser>
        <c:dLbls>
          <c:dLblPos val="outEnd"/>
          <c:showLegendKey val="0"/>
          <c:showVal val="1"/>
          <c:showCatName val="0"/>
          <c:showSerName val="0"/>
          <c:showPercent val="0"/>
          <c:showBubbleSize val="0"/>
        </c:dLbls>
        <c:gapWidth val="219"/>
        <c:overlap val="-27"/>
        <c:axId val="385741487"/>
        <c:axId val="377756975"/>
      </c:barChart>
      <c:catAx>
        <c:axId val="385741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77756975"/>
        <c:crosses val="autoZero"/>
        <c:auto val="1"/>
        <c:lblAlgn val="ctr"/>
        <c:lblOffset val="100"/>
        <c:noMultiLvlLbl val="0"/>
      </c:catAx>
      <c:valAx>
        <c:axId val="37775697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857414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Real </a:t>
            </a:r>
            <a:r>
              <a:rPr lang="de-DE" dirty="0" err="1"/>
              <a:t>world</a:t>
            </a:r>
            <a:r>
              <a:rPr lang="de-DE" dirty="0"/>
              <a:t> </a:t>
            </a:r>
            <a:r>
              <a:rPr lang="de-DE" dirty="0" err="1"/>
              <a:t>data</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Accuracy</c:v>
                </c:pt>
              </c:strCache>
            </c:strRef>
          </c:tx>
          <c:spPr>
            <a:solidFill>
              <a:schemeClr val="accent1"/>
            </a:solidFill>
            <a:ln>
              <a:noFill/>
            </a:ln>
            <a:effectLst/>
          </c:spPr>
          <c:invertIfNegative val="0"/>
          <c:cat>
            <c:numRef>
              <c:f>Tabelle1!$A$2</c:f>
              <c:numCache>
                <c:formatCode>General</c:formatCode>
                <c:ptCount val="1"/>
              </c:numCache>
            </c:numRef>
          </c:cat>
          <c:val>
            <c:numRef>
              <c:f>Tabelle1!$B$2</c:f>
              <c:numCache>
                <c:formatCode>0.00%</c:formatCode>
                <c:ptCount val="1"/>
                <c:pt idx="0">
                  <c:v>0.78910000000000002</c:v>
                </c:pt>
              </c:numCache>
            </c:numRef>
          </c:val>
          <c:extLst>
            <c:ext xmlns:c16="http://schemas.microsoft.com/office/drawing/2014/chart" uri="{C3380CC4-5D6E-409C-BE32-E72D297353CC}">
              <c16:uniqueId val="{00000000-8161-4D3F-B7B5-4C9A91F408F5}"/>
            </c:ext>
          </c:extLst>
        </c:ser>
        <c:ser>
          <c:idx val="1"/>
          <c:order val="1"/>
          <c:tx>
            <c:strRef>
              <c:f>Tabelle1!$C$1</c:f>
              <c:strCache>
                <c:ptCount val="1"/>
                <c:pt idx="0">
                  <c:v>Precision</c:v>
                </c:pt>
              </c:strCache>
            </c:strRef>
          </c:tx>
          <c:spPr>
            <a:solidFill>
              <a:schemeClr val="accent2"/>
            </a:solidFill>
            <a:ln>
              <a:noFill/>
            </a:ln>
            <a:effectLst/>
          </c:spPr>
          <c:invertIfNegative val="0"/>
          <c:cat>
            <c:numRef>
              <c:f>Tabelle1!$A$2</c:f>
              <c:numCache>
                <c:formatCode>General</c:formatCode>
                <c:ptCount val="1"/>
              </c:numCache>
            </c:numRef>
          </c:cat>
          <c:val>
            <c:numRef>
              <c:f>Tabelle1!$C$2</c:f>
              <c:numCache>
                <c:formatCode>0.00%</c:formatCode>
                <c:ptCount val="1"/>
                <c:pt idx="0">
                  <c:v>0.51549999999999996</c:v>
                </c:pt>
              </c:numCache>
            </c:numRef>
          </c:val>
          <c:extLst>
            <c:ext xmlns:c16="http://schemas.microsoft.com/office/drawing/2014/chart" uri="{C3380CC4-5D6E-409C-BE32-E72D297353CC}">
              <c16:uniqueId val="{00000001-8161-4D3F-B7B5-4C9A91F408F5}"/>
            </c:ext>
          </c:extLst>
        </c:ser>
        <c:ser>
          <c:idx val="2"/>
          <c:order val="2"/>
          <c:tx>
            <c:strRef>
              <c:f>Tabelle1!$D$1</c:f>
              <c:strCache>
                <c:ptCount val="1"/>
                <c:pt idx="0">
                  <c:v>Recall</c:v>
                </c:pt>
              </c:strCache>
            </c:strRef>
          </c:tx>
          <c:spPr>
            <a:solidFill>
              <a:schemeClr val="accent3"/>
            </a:solidFill>
            <a:ln>
              <a:noFill/>
            </a:ln>
            <a:effectLst/>
          </c:spPr>
          <c:invertIfNegative val="0"/>
          <c:cat>
            <c:numRef>
              <c:f>Tabelle1!$A$2</c:f>
              <c:numCache>
                <c:formatCode>General</c:formatCode>
                <c:ptCount val="1"/>
              </c:numCache>
            </c:numRef>
          </c:cat>
          <c:val>
            <c:numRef>
              <c:f>Tabelle1!$D$2</c:f>
              <c:numCache>
                <c:formatCode>0.00%</c:formatCode>
                <c:ptCount val="1"/>
                <c:pt idx="0">
                  <c:v>0.94020000000000004</c:v>
                </c:pt>
              </c:numCache>
            </c:numRef>
          </c:val>
          <c:extLst>
            <c:ext xmlns:c16="http://schemas.microsoft.com/office/drawing/2014/chart" uri="{C3380CC4-5D6E-409C-BE32-E72D297353CC}">
              <c16:uniqueId val="{00000002-8161-4D3F-B7B5-4C9A91F408F5}"/>
            </c:ext>
          </c:extLst>
        </c:ser>
        <c:dLbls>
          <c:showLegendKey val="0"/>
          <c:showVal val="0"/>
          <c:showCatName val="0"/>
          <c:showSerName val="0"/>
          <c:showPercent val="0"/>
          <c:showBubbleSize val="0"/>
        </c:dLbls>
        <c:gapWidth val="219"/>
        <c:axId val="895642048"/>
        <c:axId val="895641720"/>
      </c:barChart>
      <c:catAx>
        <c:axId val="89564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1720"/>
        <c:crosses val="autoZero"/>
        <c:auto val="1"/>
        <c:lblAlgn val="ctr"/>
        <c:lblOffset val="100"/>
        <c:noMultiLvlLbl val="0"/>
      </c:catAx>
      <c:valAx>
        <c:axId val="89564172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2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3224991953725"/>
          <c:y val="1.8490960276466989E-2"/>
          <c:w val="0.77300223482427388"/>
          <c:h val="6.0141550484888041E-2"/>
        </c:manualLayout>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2"/>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4"/>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6"/>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2">
                <a:lumMod val="6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4">
                <a:lumMod val="6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6">
                <a:lumMod val="6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2">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4">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6">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2">
                <a:lumMod val="8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4">
                <a:lumMod val="8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6">
                <a:lumMod val="8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2">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1"/>
        <c:axPos val="b"/>
        <c:numFmt formatCode="General" sourceLinked="1"/>
        <c:majorTickMark val="none"/>
        <c:minorTickMark val="none"/>
        <c:tickLblPos val="nextTo"/>
        <c:crossAx val="1630652144"/>
        <c:crosses val="autoZero"/>
        <c:auto val="1"/>
        <c:lblAlgn val="ctr"/>
        <c:lblOffset val="100"/>
        <c:noMultiLvlLbl val="0"/>
      </c:catAx>
      <c:valAx>
        <c:axId val="1630652144"/>
        <c:scaling>
          <c:orientation val="minMax"/>
        </c:scaling>
        <c:delete val="1"/>
        <c:axPos val="l"/>
        <c:numFmt formatCode="_-* #,##0.000_-;\-* #,##0.000_-;_-* &quot;-&quot;??_-;_-@_-" sourceLinked="1"/>
        <c:majorTickMark val="none"/>
        <c:minorTickMark val="none"/>
        <c:tickLblPos val="nextTo"/>
        <c:crossAx val="19228902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de-DE"/>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9517B-FB26-4CEE-A0CD-05465EABC2B5}" type="datetimeFigureOut">
              <a:rPr lang="de-DE" smtClean="0"/>
              <a:t>12.03.2023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265D3-6F69-46A3-BC22-BD3030E0EBE5}" type="slidenum">
              <a:rPr lang="de-DE" smtClean="0"/>
              <a:t>‹Nr.›</a:t>
            </a:fld>
            <a:endParaRPr lang="de-DE"/>
          </a:p>
        </p:txBody>
      </p:sp>
    </p:spTree>
    <p:extLst>
      <p:ext uri="{BB962C8B-B14F-4D97-AF65-F5344CB8AC3E}">
        <p14:creationId xmlns:p14="http://schemas.microsoft.com/office/powerpoint/2010/main" val="2114421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15</a:t>
            </a:fld>
            <a:endParaRPr lang="de-DE"/>
          </a:p>
        </p:txBody>
      </p:sp>
    </p:spTree>
    <p:extLst>
      <p:ext uri="{BB962C8B-B14F-4D97-AF65-F5344CB8AC3E}">
        <p14:creationId xmlns:p14="http://schemas.microsoft.com/office/powerpoint/2010/main" val="1352735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16</a:t>
            </a:fld>
            <a:endParaRPr lang="de-DE"/>
          </a:p>
        </p:txBody>
      </p:sp>
    </p:spTree>
    <p:extLst>
      <p:ext uri="{BB962C8B-B14F-4D97-AF65-F5344CB8AC3E}">
        <p14:creationId xmlns:p14="http://schemas.microsoft.com/office/powerpoint/2010/main" val="179419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17</a:t>
            </a:fld>
            <a:endParaRPr lang="de-DE"/>
          </a:p>
        </p:txBody>
      </p:sp>
    </p:spTree>
    <p:extLst>
      <p:ext uri="{BB962C8B-B14F-4D97-AF65-F5344CB8AC3E}">
        <p14:creationId xmlns:p14="http://schemas.microsoft.com/office/powerpoint/2010/main" val="2694003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18</a:t>
            </a:fld>
            <a:endParaRPr lang="de-DE"/>
          </a:p>
        </p:txBody>
      </p:sp>
    </p:spTree>
    <p:extLst>
      <p:ext uri="{BB962C8B-B14F-4D97-AF65-F5344CB8AC3E}">
        <p14:creationId xmlns:p14="http://schemas.microsoft.com/office/powerpoint/2010/main" val="2011763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19</a:t>
            </a:fld>
            <a:endParaRPr lang="de-DE"/>
          </a:p>
        </p:txBody>
      </p:sp>
    </p:spTree>
    <p:extLst>
      <p:ext uri="{BB962C8B-B14F-4D97-AF65-F5344CB8AC3E}">
        <p14:creationId xmlns:p14="http://schemas.microsoft.com/office/powerpoint/2010/main" val="3432608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20</a:t>
            </a:fld>
            <a:endParaRPr lang="de-DE"/>
          </a:p>
        </p:txBody>
      </p:sp>
    </p:spTree>
    <p:extLst>
      <p:ext uri="{BB962C8B-B14F-4D97-AF65-F5344CB8AC3E}">
        <p14:creationId xmlns:p14="http://schemas.microsoft.com/office/powerpoint/2010/main" val="2758571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21</a:t>
            </a:fld>
            <a:endParaRPr lang="de-DE"/>
          </a:p>
        </p:txBody>
      </p:sp>
    </p:spTree>
    <p:extLst>
      <p:ext uri="{BB962C8B-B14F-4D97-AF65-F5344CB8AC3E}">
        <p14:creationId xmlns:p14="http://schemas.microsoft.com/office/powerpoint/2010/main" val="3237859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22</a:t>
            </a:fld>
            <a:endParaRPr lang="de-DE"/>
          </a:p>
        </p:txBody>
      </p:sp>
    </p:spTree>
    <p:extLst>
      <p:ext uri="{BB962C8B-B14F-4D97-AF65-F5344CB8AC3E}">
        <p14:creationId xmlns:p14="http://schemas.microsoft.com/office/powerpoint/2010/main" val="1367977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23</a:t>
            </a:fld>
            <a:endParaRPr lang="de-DE"/>
          </a:p>
        </p:txBody>
      </p:sp>
    </p:spTree>
    <p:extLst>
      <p:ext uri="{BB962C8B-B14F-4D97-AF65-F5344CB8AC3E}">
        <p14:creationId xmlns:p14="http://schemas.microsoft.com/office/powerpoint/2010/main" val="2111907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24</a:t>
            </a:fld>
            <a:endParaRPr lang="de-DE"/>
          </a:p>
        </p:txBody>
      </p:sp>
    </p:spTree>
    <p:extLst>
      <p:ext uri="{BB962C8B-B14F-4D97-AF65-F5344CB8AC3E}">
        <p14:creationId xmlns:p14="http://schemas.microsoft.com/office/powerpoint/2010/main" val="2909244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6</a:t>
            </a:fld>
            <a:endParaRPr lang="de-DE"/>
          </a:p>
        </p:txBody>
      </p:sp>
    </p:spTree>
    <p:extLst>
      <p:ext uri="{BB962C8B-B14F-4D97-AF65-F5344CB8AC3E}">
        <p14:creationId xmlns:p14="http://schemas.microsoft.com/office/powerpoint/2010/main" val="2048064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25</a:t>
            </a:fld>
            <a:endParaRPr lang="de-DE"/>
          </a:p>
        </p:txBody>
      </p:sp>
    </p:spTree>
    <p:extLst>
      <p:ext uri="{BB962C8B-B14F-4D97-AF65-F5344CB8AC3E}">
        <p14:creationId xmlns:p14="http://schemas.microsoft.com/office/powerpoint/2010/main" val="3321313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26</a:t>
            </a:fld>
            <a:endParaRPr lang="de-DE"/>
          </a:p>
        </p:txBody>
      </p:sp>
    </p:spTree>
    <p:extLst>
      <p:ext uri="{BB962C8B-B14F-4D97-AF65-F5344CB8AC3E}">
        <p14:creationId xmlns:p14="http://schemas.microsoft.com/office/powerpoint/2010/main" val="4220619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27</a:t>
            </a:fld>
            <a:endParaRPr lang="de-DE"/>
          </a:p>
        </p:txBody>
      </p:sp>
    </p:spTree>
    <p:extLst>
      <p:ext uri="{BB962C8B-B14F-4D97-AF65-F5344CB8AC3E}">
        <p14:creationId xmlns:p14="http://schemas.microsoft.com/office/powerpoint/2010/main" val="2231532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28</a:t>
            </a:fld>
            <a:endParaRPr lang="de-DE"/>
          </a:p>
        </p:txBody>
      </p:sp>
    </p:spTree>
    <p:extLst>
      <p:ext uri="{BB962C8B-B14F-4D97-AF65-F5344CB8AC3E}">
        <p14:creationId xmlns:p14="http://schemas.microsoft.com/office/powerpoint/2010/main" val="899397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29</a:t>
            </a:fld>
            <a:endParaRPr lang="de-DE"/>
          </a:p>
        </p:txBody>
      </p:sp>
    </p:spTree>
    <p:extLst>
      <p:ext uri="{BB962C8B-B14F-4D97-AF65-F5344CB8AC3E}">
        <p14:creationId xmlns:p14="http://schemas.microsoft.com/office/powerpoint/2010/main" val="1363685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30</a:t>
            </a:fld>
            <a:endParaRPr lang="de-DE"/>
          </a:p>
        </p:txBody>
      </p:sp>
    </p:spTree>
    <p:extLst>
      <p:ext uri="{BB962C8B-B14F-4D97-AF65-F5344CB8AC3E}">
        <p14:creationId xmlns:p14="http://schemas.microsoft.com/office/powerpoint/2010/main" val="1737728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31</a:t>
            </a:fld>
            <a:endParaRPr lang="de-DE"/>
          </a:p>
        </p:txBody>
      </p:sp>
    </p:spTree>
    <p:extLst>
      <p:ext uri="{BB962C8B-B14F-4D97-AF65-F5344CB8AC3E}">
        <p14:creationId xmlns:p14="http://schemas.microsoft.com/office/powerpoint/2010/main" val="205146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33</a:t>
            </a:fld>
            <a:endParaRPr lang="de-DE"/>
          </a:p>
        </p:txBody>
      </p:sp>
    </p:spTree>
    <p:extLst>
      <p:ext uri="{BB962C8B-B14F-4D97-AF65-F5344CB8AC3E}">
        <p14:creationId xmlns:p14="http://schemas.microsoft.com/office/powerpoint/2010/main" val="4129725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34</a:t>
            </a:fld>
            <a:endParaRPr lang="de-DE"/>
          </a:p>
        </p:txBody>
      </p:sp>
    </p:spTree>
    <p:extLst>
      <p:ext uri="{BB962C8B-B14F-4D97-AF65-F5344CB8AC3E}">
        <p14:creationId xmlns:p14="http://schemas.microsoft.com/office/powerpoint/2010/main" val="2285837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35</a:t>
            </a:fld>
            <a:endParaRPr lang="de-DE"/>
          </a:p>
        </p:txBody>
      </p:sp>
    </p:spTree>
    <p:extLst>
      <p:ext uri="{BB962C8B-B14F-4D97-AF65-F5344CB8AC3E}">
        <p14:creationId xmlns:p14="http://schemas.microsoft.com/office/powerpoint/2010/main" val="1303013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Brief literature review about domain and previous data science projects in this domain</a:t>
            </a:r>
          </a:p>
          <a:p>
            <a:endParaRPr lang="en-US" dirty="0"/>
          </a:p>
          <a:p>
            <a:r>
              <a:rPr lang="en-US" dirty="0"/>
              <a:t>Sources:</a:t>
            </a:r>
          </a:p>
          <a:p>
            <a:r>
              <a:rPr lang="de-DE" dirty="0"/>
              <a:t>Ruth </a:t>
            </a:r>
            <a:r>
              <a:rPr lang="de-DE" dirty="0" err="1"/>
              <a:t>Dhanaraj</a:t>
            </a:r>
            <a:r>
              <a:rPr lang="de-DE" dirty="0"/>
              <a:t>; Beth Logan (2005) „</a:t>
            </a:r>
            <a:r>
              <a:rPr lang="en-US" dirty="0"/>
              <a:t>AUTOMATIC PREDICTION OF HIT SONGS”</a:t>
            </a:r>
            <a:endParaRPr lang="de-DE" dirty="0"/>
          </a:p>
          <a:p>
            <a:endParaRPr lang="de-DE" dirty="0"/>
          </a:p>
          <a:p>
            <a:endParaRPr lang="de-DE" dirty="0"/>
          </a:p>
          <a:p>
            <a:r>
              <a:rPr lang="de-DE" dirty="0"/>
              <a:t>Internet </a:t>
            </a:r>
            <a:r>
              <a:rPr lang="de-DE" dirty="0">
                <a:sym typeface="Wingdings" panose="05000000000000000000" pitchFamily="2" charset="2"/>
              </a:rPr>
              <a:t> Web Archive 2005</a:t>
            </a:r>
            <a:r>
              <a:rPr lang="de-DE" dirty="0"/>
              <a:t>:</a:t>
            </a:r>
          </a:p>
          <a:p>
            <a:r>
              <a:rPr lang="en-US" dirty="0"/>
              <a:t>https://hitsongscience.com/</a:t>
            </a:r>
          </a:p>
          <a:p>
            <a:r>
              <a:rPr lang="en-US" dirty="0"/>
              <a:t>http://www.polyphonichmi.com/about_us.php</a:t>
            </a:r>
          </a:p>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a:t>
            </a:fld>
            <a:endParaRPr lang="de-DE"/>
          </a:p>
        </p:txBody>
      </p:sp>
    </p:spTree>
    <p:extLst>
      <p:ext uri="{BB962C8B-B14F-4D97-AF65-F5344CB8AC3E}">
        <p14:creationId xmlns:p14="http://schemas.microsoft.com/office/powerpoint/2010/main" val="1373072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36</a:t>
            </a:fld>
            <a:endParaRPr lang="de-DE"/>
          </a:p>
        </p:txBody>
      </p:sp>
    </p:spTree>
    <p:extLst>
      <p:ext uri="{BB962C8B-B14F-4D97-AF65-F5344CB8AC3E}">
        <p14:creationId xmlns:p14="http://schemas.microsoft.com/office/powerpoint/2010/main" val="17747660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37</a:t>
            </a:fld>
            <a:endParaRPr lang="de-DE"/>
          </a:p>
        </p:txBody>
      </p:sp>
    </p:spTree>
    <p:extLst>
      <p:ext uri="{BB962C8B-B14F-4D97-AF65-F5344CB8AC3E}">
        <p14:creationId xmlns:p14="http://schemas.microsoft.com/office/powerpoint/2010/main" val="2864443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38</a:t>
            </a:fld>
            <a:endParaRPr lang="de-DE"/>
          </a:p>
        </p:txBody>
      </p:sp>
    </p:spTree>
    <p:extLst>
      <p:ext uri="{BB962C8B-B14F-4D97-AF65-F5344CB8AC3E}">
        <p14:creationId xmlns:p14="http://schemas.microsoft.com/office/powerpoint/2010/main" val="3606090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42</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45</a:t>
            </a:fld>
            <a:endParaRPr lang="de-DE"/>
          </a:p>
        </p:txBody>
      </p:sp>
    </p:spTree>
    <p:extLst>
      <p:ext uri="{BB962C8B-B14F-4D97-AF65-F5344CB8AC3E}">
        <p14:creationId xmlns:p14="http://schemas.microsoft.com/office/powerpoint/2010/main" val="40144407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47</a:t>
            </a:fld>
            <a:endParaRPr lang="de-DE"/>
          </a:p>
        </p:txBody>
      </p:sp>
    </p:spTree>
    <p:extLst>
      <p:ext uri="{BB962C8B-B14F-4D97-AF65-F5344CB8AC3E}">
        <p14:creationId xmlns:p14="http://schemas.microsoft.com/office/powerpoint/2010/main" val="39139614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48</a:t>
            </a:fld>
            <a:endParaRPr lang="de-DE"/>
          </a:p>
        </p:txBody>
      </p:sp>
    </p:spTree>
    <p:extLst>
      <p:ext uri="{BB962C8B-B14F-4D97-AF65-F5344CB8AC3E}">
        <p14:creationId xmlns:p14="http://schemas.microsoft.com/office/powerpoint/2010/main" val="34887126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49</a:t>
            </a:fld>
            <a:endParaRPr lang="de-DE"/>
          </a:p>
        </p:txBody>
      </p:sp>
    </p:spTree>
    <p:extLst>
      <p:ext uri="{BB962C8B-B14F-4D97-AF65-F5344CB8AC3E}">
        <p14:creationId xmlns:p14="http://schemas.microsoft.com/office/powerpoint/2010/main" val="2866494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50</a:t>
            </a:fld>
            <a:endParaRPr lang="de-DE"/>
          </a:p>
        </p:txBody>
      </p:sp>
    </p:spTree>
    <p:extLst>
      <p:ext uri="{BB962C8B-B14F-4D97-AF65-F5344CB8AC3E}">
        <p14:creationId xmlns:p14="http://schemas.microsoft.com/office/powerpoint/2010/main" val="23309822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51</a:t>
            </a:fld>
            <a:endParaRPr lang="de-DE"/>
          </a:p>
        </p:txBody>
      </p:sp>
    </p:spTree>
    <p:extLst>
      <p:ext uri="{BB962C8B-B14F-4D97-AF65-F5344CB8AC3E}">
        <p14:creationId xmlns:p14="http://schemas.microsoft.com/office/powerpoint/2010/main" val="255765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L1: Dawson, Christopher E. Jr.; Mann, Steve; </a:t>
            </a:r>
            <a:r>
              <a:rPr lang="en-US" noProof="0" dirty="0" err="1"/>
              <a:t>Roske</a:t>
            </a:r>
            <a:r>
              <a:rPr lang="en-US" noProof="0" dirty="0"/>
              <a:t>, Edward; and </a:t>
            </a:r>
            <a:r>
              <a:rPr lang="en-US" noProof="0" dirty="0" err="1"/>
              <a:t>Vasseur</a:t>
            </a:r>
            <a:r>
              <a:rPr lang="en-US" noProof="0" dirty="0"/>
              <a:t>, Gauthier (2021) "Spotify: You have a Hit!," SMU Data Science Review: Vol. 5: No. 3, Article 9.</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L2: </a:t>
            </a:r>
            <a:r>
              <a:rPr lang="de-DE" dirty="0" err="1"/>
              <a:t>Georgieva</a:t>
            </a:r>
            <a:r>
              <a:rPr lang="de-DE" dirty="0"/>
              <a:t>, Elena; </a:t>
            </a:r>
            <a:r>
              <a:rPr lang="de-DE" dirty="0" err="1"/>
              <a:t>Suta</a:t>
            </a:r>
            <a:r>
              <a:rPr lang="de-DE" dirty="0"/>
              <a:t> Marcella; Burton, Nicholas: </a:t>
            </a:r>
            <a:r>
              <a:rPr lang="en-US" noProof="0" dirty="0"/>
              <a:t>“</a:t>
            </a:r>
            <a:r>
              <a:rPr lang="en-US" dirty="0"/>
              <a:t>HITPREDICT: PREDICTING HIT SONGS USING SPOTIFY DATA</a:t>
            </a:r>
            <a:r>
              <a:rPr lang="en-US" noProof="0" dirty="0"/>
              <a:t>”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L2,5: Middlebrook, Kai; </a:t>
            </a:r>
            <a:r>
              <a:rPr lang="de-DE" dirty="0" err="1"/>
              <a:t>Sheik</a:t>
            </a:r>
            <a:r>
              <a:rPr lang="de-DE" dirty="0"/>
              <a:t>, Kian: „</a:t>
            </a:r>
            <a:r>
              <a:rPr lang="en-US" dirty="0"/>
              <a:t>SONG HIT PREDICTION: PREDICTING BILLBOARD HITS USING SPOTIFY DATA </a:t>
            </a:r>
            <a:r>
              <a:rPr lang="de-DE" dirty="0"/>
              <a:t>“ (2019)</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L3: Nijkamp, </a:t>
            </a:r>
            <a:r>
              <a:rPr lang="en-US" noProof="0" dirty="0" err="1"/>
              <a:t>Rutger</a:t>
            </a:r>
            <a:r>
              <a:rPr lang="en-US" noProof="0" dirty="0"/>
              <a:t> “Prediction of product success: explaining song popularity by audio features from Spotify data”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L4: </a:t>
            </a:r>
            <a:r>
              <a:rPr lang="en-US" noProof="0" dirty="0" err="1"/>
              <a:t>Spera</a:t>
            </a:r>
            <a:r>
              <a:rPr lang="en-US" noProof="0" dirty="0"/>
              <a:t>, Carola; </a:t>
            </a:r>
            <a:r>
              <a:rPr lang="en-US" noProof="0" dirty="0" err="1"/>
              <a:t>Sciandra</a:t>
            </a:r>
            <a:r>
              <a:rPr lang="en-US" noProof="0" dirty="0"/>
              <a:t>, </a:t>
            </a:r>
            <a:r>
              <a:rPr lang="en-US" noProof="0" dirty="0" err="1"/>
              <a:t>Marangela</a:t>
            </a:r>
            <a:r>
              <a:rPr lang="en-US" noProof="0" dirty="0"/>
              <a:t> “</a:t>
            </a:r>
            <a:r>
              <a:rPr lang="en-US" b="0" i="0" dirty="0">
                <a:solidFill>
                  <a:srgbClr val="111111"/>
                </a:solidFill>
                <a:effectLst/>
                <a:latin typeface="Roboto" panose="020B0604020202020204" pitchFamily="2" charset="0"/>
              </a:rPr>
              <a:t>A Model Based Approach to Spotify Data Analysis: A Beta GLMM” (2020)</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L5: George John Jordan Thomas Aquinas Hayward „</a:t>
            </a:r>
            <a:r>
              <a:rPr lang="en-US" dirty="0"/>
              <a:t>What makes a playlist </a:t>
            </a:r>
            <a:r>
              <a:rPr lang="en-US" dirty="0" err="1"/>
              <a:t>succesful</a:t>
            </a:r>
            <a:r>
              <a:rPr lang="en-US" dirty="0"/>
              <a:t>? </a:t>
            </a:r>
            <a:r>
              <a:rPr lang="de-DE" dirty="0"/>
              <a:t>“</a:t>
            </a:r>
            <a:r>
              <a:rPr lang="en-US" noProof="0" dirty="0"/>
              <a:t> (https://ghayward.github.io/assets/files/Data_Scientist_Presentation_George_JJTA_Hayward.pdf)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L6: http://www.na-businesspress.com/JMDC/JMDC14-3/8_Al-BeitawiFinal.pdf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11111"/>
                </a:solidFill>
                <a:effectLst/>
                <a:latin typeface="Roboto" panose="020B0604020202020204" pitchFamily="2" charset="0"/>
              </a:rPr>
              <a:t>Abkürzungen</a:t>
            </a:r>
            <a:r>
              <a:rPr lang="en-US" b="0" i="0" dirty="0">
                <a:solidFill>
                  <a:srgbClr val="111111"/>
                </a:solidFill>
                <a:effectLst/>
                <a:latin typeface="Roboto" panose="020B06040202020202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Expectation</a:t>
            </a:r>
            <a:r>
              <a:rPr lang="de-DE" sz="1200" dirty="0"/>
              <a:t> </a:t>
            </a:r>
            <a:r>
              <a:rPr lang="de-DE" sz="1200" dirty="0" err="1"/>
              <a:t>Maximization</a:t>
            </a:r>
            <a:r>
              <a:rPr lang="de-DE" sz="1200" dirty="0"/>
              <a:t> (EM), </a:t>
            </a:r>
            <a:r>
              <a:rPr lang="de-DE" sz="1200" dirty="0" err="1"/>
              <a:t>Logistic</a:t>
            </a:r>
            <a:r>
              <a:rPr lang="de-DE" sz="1200" dirty="0"/>
              <a:t> Regression (LR), </a:t>
            </a:r>
            <a:r>
              <a:rPr lang="de-DE" sz="1200" dirty="0" err="1"/>
              <a:t>Gaussian</a:t>
            </a:r>
            <a:r>
              <a:rPr lang="de-DE" sz="1200" dirty="0"/>
              <a:t> </a:t>
            </a:r>
            <a:r>
              <a:rPr lang="de-DE" sz="1200" dirty="0" err="1"/>
              <a:t>Discriminant</a:t>
            </a:r>
            <a:r>
              <a:rPr lang="de-DE" sz="1200" dirty="0"/>
              <a:t> Analysis (GDA), Support Vector Machines (SVM), </a:t>
            </a:r>
            <a:r>
              <a:rPr lang="de-DE" sz="1200" dirty="0" err="1"/>
              <a:t>Decision</a:t>
            </a:r>
            <a:r>
              <a:rPr lang="de-DE" sz="1200" dirty="0"/>
              <a:t> </a:t>
            </a:r>
            <a:r>
              <a:rPr lang="de-DE" sz="1200" dirty="0" err="1"/>
              <a:t>Trees</a:t>
            </a:r>
            <a:r>
              <a:rPr lang="de-DE" sz="1200" dirty="0"/>
              <a:t> (DT), and </a:t>
            </a:r>
            <a:r>
              <a:rPr lang="de-DE" sz="1200" dirty="0" err="1"/>
              <a:t>Neural</a:t>
            </a:r>
            <a:r>
              <a:rPr lang="de-DE" sz="1200" dirty="0"/>
              <a:t> Networks (NN)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Random Forest (RF)</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Generalized</a:t>
            </a:r>
            <a:r>
              <a:rPr lang="de-DE" sz="1200" dirty="0"/>
              <a:t> Linear Mixed Models (GLMM)</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noProof="0" dirty="0"/>
              <a:t>All API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Danceability, Energy, </a:t>
            </a:r>
            <a:r>
              <a:rPr lang="en-US" sz="1200" dirty="0" err="1"/>
              <a:t>Speechiness</a:t>
            </a:r>
            <a:r>
              <a:rPr lang="en-US" sz="1200" dirty="0"/>
              <a:t>, </a:t>
            </a:r>
            <a:r>
              <a:rPr lang="en-US" sz="1200" dirty="0" err="1"/>
              <a:t>Acousticness</a:t>
            </a:r>
            <a:r>
              <a:rPr lang="en-US" sz="1200" dirty="0"/>
              <a:t>, </a:t>
            </a:r>
            <a:r>
              <a:rPr lang="en-US" sz="1200" dirty="0" err="1"/>
              <a:t>Instrumentalness</a:t>
            </a:r>
            <a:r>
              <a:rPr lang="en-US" sz="1200" dirty="0"/>
              <a:t>, Liveness, Valence, Loudness, and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Duration,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8</a:t>
            </a:fld>
            <a:endParaRPr lang="de-DE"/>
          </a:p>
        </p:txBody>
      </p:sp>
    </p:spTree>
    <p:extLst>
      <p:ext uri="{BB962C8B-B14F-4D97-AF65-F5344CB8AC3E}">
        <p14:creationId xmlns:p14="http://schemas.microsoft.com/office/powerpoint/2010/main" val="535221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52</a:t>
            </a:fld>
            <a:endParaRPr lang="de-DE"/>
          </a:p>
        </p:txBody>
      </p:sp>
    </p:spTree>
    <p:extLst>
      <p:ext uri="{BB962C8B-B14F-4D97-AF65-F5344CB8AC3E}">
        <p14:creationId xmlns:p14="http://schemas.microsoft.com/office/powerpoint/2010/main" val="31505672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55</a:t>
            </a:fld>
            <a:endParaRPr lang="de-DE"/>
          </a:p>
        </p:txBody>
      </p:sp>
    </p:spTree>
    <p:extLst>
      <p:ext uri="{BB962C8B-B14F-4D97-AF65-F5344CB8AC3E}">
        <p14:creationId xmlns:p14="http://schemas.microsoft.com/office/powerpoint/2010/main" val="37303518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56</a:t>
            </a:fld>
            <a:endParaRPr lang="de-DE"/>
          </a:p>
        </p:txBody>
      </p:sp>
    </p:spTree>
    <p:extLst>
      <p:ext uri="{BB962C8B-B14F-4D97-AF65-F5344CB8AC3E}">
        <p14:creationId xmlns:p14="http://schemas.microsoft.com/office/powerpoint/2010/main" val="41966031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57</a:t>
            </a:fld>
            <a:endParaRPr lang="de-DE"/>
          </a:p>
        </p:txBody>
      </p:sp>
    </p:spTree>
    <p:extLst>
      <p:ext uri="{BB962C8B-B14F-4D97-AF65-F5344CB8AC3E}">
        <p14:creationId xmlns:p14="http://schemas.microsoft.com/office/powerpoint/2010/main" val="3824789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60</a:t>
            </a:fld>
            <a:endParaRPr lang="de-DE"/>
          </a:p>
        </p:txBody>
      </p:sp>
    </p:spTree>
    <p:extLst>
      <p:ext uri="{BB962C8B-B14F-4D97-AF65-F5344CB8AC3E}">
        <p14:creationId xmlns:p14="http://schemas.microsoft.com/office/powerpoint/2010/main" val="3232362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 TIME FACTOR: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61</a:t>
            </a:fld>
            <a:endParaRPr lang="de-DE"/>
          </a:p>
        </p:txBody>
      </p:sp>
    </p:spTree>
    <p:extLst>
      <p:ext uri="{BB962C8B-B14F-4D97-AF65-F5344CB8AC3E}">
        <p14:creationId xmlns:p14="http://schemas.microsoft.com/office/powerpoint/2010/main" val="4162236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62</a:t>
            </a:fld>
            <a:endParaRPr lang="de-DE"/>
          </a:p>
        </p:txBody>
      </p:sp>
    </p:spTree>
    <p:extLst>
      <p:ext uri="{BB962C8B-B14F-4D97-AF65-F5344CB8AC3E}">
        <p14:creationId xmlns:p14="http://schemas.microsoft.com/office/powerpoint/2010/main" val="18453410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63</a:t>
            </a:fld>
            <a:endParaRPr lang="de-DE"/>
          </a:p>
        </p:txBody>
      </p:sp>
    </p:spTree>
    <p:extLst>
      <p:ext uri="{BB962C8B-B14F-4D97-AF65-F5344CB8AC3E}">
        <p14:creationId xmlns:p14="http://schemas.microsoft.com/office/powerpoint/2010/main" val="32366362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64</a:t>
            </a:fld>
            <a:endParaRPr lang="de-DE"/>
          </a:p>
        </p:txBody>
      </p:sp>
    </p:spTree>
    <p:extLst>
      <p:ext uri="{BB962C8B-B14F-4D97-AF65-F5344CB8AC3E}">
        <p14:creationId xmlns:p14="http://schemas.microsoft.com/office/powerpoint/2010/main" val="17754532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65</a:t>
            </a:fld>
            <a:endParaRPr lang="de-DE"/>
          </a:p>
        </p:txBody>
      </p:sp>
    </p:spTree>
    <p:extLst>
      <p:ext uri="{BB962C8B-B14F-4D97-AF65-F5344CB8AC3E}">
        <p14:creationId xmlns:p14="http://schemas.microsoft.com/office/powerpoint/2010/main" val="1498743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9</a:t>
            </a:fld>
            <a:endParaRPr lang="de-DE"/>
          </a:p>
        </p:txBody>
      </p:sp>
    </p:spTree>
    <p:extLst>
      <p:ext uri="{BB962C8B-B14F-4D97-AF65-F5344CB8AC3E}">
        <p14:creationId xmlns:p14="http://schemas.microsoft.com/office/powerpoint/2010/main" val="18289995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66</a:t>
            </a:fld>
            <a:endParaRPr lang="de-DE"/>
          </a:p>
        </p:txBody>
      </p:sp>
    </p:spTree>
    <p:extLst>
      <p:ext uri="{BB962C8B-B14F-4D97-AF65-F5344CB8AC3E}">
        <p14:creationId xmlns:p14="http://schemas.microsoft.com/office/powerpoint/2010/main" val="1513111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67</a:t>
            </a:fld>
            <a:endParaRPr lang="de-DE"/>
          </a:p>
        </p:txBody>
      </p:sp>
    </p:spTree>
    <p:extLst>
      <p:ext uri="{BB962C8B-B14F-4D97-AF65-F5344CB8AC3E}">
        <p14:creationId xmlns:p14="http://schemas.microsoft.com/office/powerpoint/2010/main" val="20376715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68</a:t>
            </a:fld>
            <a:endParaRPr lang="de-DE"/>
          </a:p>
        </p:txBody>
      </p:sp>
    </p:spTree>
    <p:extLst>
      <p:ext uri="{BB962C8B-B14F-4D97-AF65-F5344CB8AC3E}">
        <p14:creationId xmlns:p14="http://schemas.microsoft.com/office/powerpoint/2010/main" val="30034494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69</a:t>
            </a:fld>
            <a:endParaRPr lang="de-DE"/>
          </a:p>
        </p:txBody>
      </p:sp>
    </p:spTree>
    <p:extLst>
      <p:ext uri="{BB962C8B-B14F-4D97-AF65-F5344CB8AC3E}">
        <p14:creationId xmlns:p14="http://schemas.microsoft.com/office/powerpoint/2010/main" val="2011804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11</a:t>
            </a:fld>
            <a:endParaRPr lang="de-DE"/>
          </a:p>
        </p:txBody>
      </p:sp>
    </p:spTree>
    <p:extLst>
      <p:ext uri="{BB962C8B-B14F-4D97-AF65-F5344CB8AC3E}">
        <p14:creationId xmlns:p14="http://schemas.microsoft.com/office/powerpoint/2010/main" val="3746062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12</a:t>
            </a:fld>
            <a:endParaRPr lang="de-DE"/>
          </a:p>
        </p:txBody>
      </p:sp>
    </p:spTree>
    <p:extLst>
      <p:ext uri="{BB962C8B-B14F-4D97-AF65-F5344CB8AC3E}">
        <p14:creationId xmlns:p14="http://schemas.microsoft.com/office/powerpoint/2010/main" val="1535925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13</a:t>
            </a:fld>
            <a:endParaRPr lang="de-DE"/>
          </a:p>
        </p:txBody>
      </p:sp>
    </p:spTree>
    <p:extLst>
      <p:ext uri="{BB962C8B-B14F-4D97-AF65-F5344CB8AC3E}">
        <p14:creationId xmlns:p14="http://schemas.microsoft.com/office/powerpoint/2010/main" val="537813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14</a:t>
            </a:fld>
            <a:endParaRPr lang="de-DE"/>
          </a:p>
        </p:txBody>
      </p:sp>
    </p:spTree>
    <p:extLst>
      <p:ext uri="{BB962C8B-B14F-4D97-AF65-F5344CB8AC3E}">
        <p14:creationId xmlns:p14="http://schemas.microsoft.com/office/powerpoint/2010/main" val="178304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3/12/2023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7987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816819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3/12/2023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72045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3/12/2023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02938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3/12/2023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03360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6285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2257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8966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65924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3/12/2023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3586342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00244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3/12/2023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7947535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in Netz von verbundenen Punkten">
            <a:extLst>
              <a:ext uri="{FF2B5EF4-FFF2-40B4-BE49-F238E27FC236}">
                <a16:creationId xmlns:a16="http://schemas.microsoft.com/office/drawing/2014/main" id="{6340EE78-FB4B-2D3E-10C3-7B8D20A47E5C}"/>
              </a:ext>
            </a:extLst>
          </p:cNvPr>
          <p:cNvPicPr>
            <a:picLocks noChangeAspect="1"/>
          </p:cNvPicPr>
          <p:nvPr/>
        </p:nvPicPr>
        <p:blipFill rotWithShape="1">
          <a:blip r:embed="rId2"/>
          <a:srcRect l="19699" r="746" b="1"/>
          <a:stretch/>
        </p:blipFill>
        <p:spPr>
          <a:xfrm>
            <a:off x="0" y="10"/>
            <a:ext cx="12191980" cy="6857990"/>
          </a:xfrm>
          <a:prstGeom prst="rect">
            <a:avLst/>
          </a:prstGeom>
        </p:spPr>
      </p:pic>
      <p:sp>
        <p:nvSpPr>
          <p:cNvPr id="7"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2">
            <a:extLst>
              <a:ext uri="{FF2B5EF4-FFF2-40B4-BE49-F238E27FC236}">
                <a16:creationId xmlns:a16="http://schemas.microsoft.com/office/drawing/2014/main" id="{ECA7E90F-7383-4A8D-B3B2-977D30D27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rgbClr val="D19651">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53E7C7A-D853-434A-AA24-D8C247D80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rgbClr val="D19651">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1AEF1FA-EE2D-8EC1-E2F7-47C6B7DBAC51}"/>
              </a:ext>
            </a:extLst>
          </p:cNvPr>
          <p:cNvSpPr>
            <a:spLocks noGrp="1"/>
          </p:cNvSpPr>
          <p:nvPr>
            <p:ph type="ctrTitle"/>
          </p:nvPr>
        </p:nvSpPr>
        <p:spPr>
          <a:xfrm>
            <a:off x="7889065" y="2324906"/>
            <a:ext cx="3403426" cy="1588698"/>
          </a:xfrm>
        </p:spPr>
        <p:txBody>
          <a:bodyPr>
            <a:normAutofit/>
          </a:bodyPr>
          <a:lstStyle/>
          <a:p>
            <a:r>
              <a:rPr lang="en-US" dirty="0">
                <a:solidFill>
                  <a:schemeClr val="bg1"/>
                </a:solidFill>
              </a:rPr>
              <a:t>TOP Hit Prediction</a:t>
            </a:r>
          </a:p>
        </p:txBody>
      </p:sp>
      <p:sp>
        <p:nvSpPr>
          <p:cNvPr id="3" name="Untertitel 2">
            <a:extLst>
              <a:ext uri="{FF2B5EF4-FFF2-40B4-BE49-F238E27FC236}">
                <a16:creationId xmlns:a16="http://schemas.microsoft.com/office/drawing/2014/main" id="{9907DC4E-F760-238F-CA41-686BB3E8885D}"/>
              </a:ext>
            </a:extLst>
          </p:cNvPr>
          <p:cNvSpPr>
            <a:spLocks noGrp="1"/>
          </p:cNvSpPr>
          <p:nvPr>
            <p:ph type="subTitle" idx="1"/>
          </p:nvPr>
        </p:nvSpPr>
        <p:spPr>
          <a:xfrm>
            <a:off x="7889065" y="3945249"/>
            <a:ext cx="3403426" cy="738820"/>
          </a:xfrm>
        </p:spPr>
        <p:txBody>
          <a:bodyPr>
            <a:normAutofit/>
          </a:bodyPr>
          <a:lstStyle/>
          <a:p>
            <a:r>
              <a:rPr lang="en-US" b="0" i="0" dirty="0" err="1">
                <a:solidFill>
                  <a:schemeClr val="bg1"/>
                </a:solidFill>
                <a:effectLst/>
                <a:latin typeface="-apple-system"/>
              </a:rPr>
              <a:t>Burcin</a:t>
            </a:r>
            <a:r>
              <a:rPr lang="en-US" b="0" i="0" dirty="0">
                <a:solidFill>
                  <a:schemeClr val="bg1"/>
                </a:solidFill>
                <a:effectLst/>
                <a:latin typeface="-apple-system"/>
              </a:rPr>
              <a:t> </a:t>
            </a:r>
            <a:r>
              <a:rPr lang="en-US" b="0" i="0" dirty="0" err="1">
                <a:solidFill>
                  <a:schemeClr val="bg1"/>
                </a:solidFill>
                <a:effectLst/>
                <a:latin typeface="-apple-system"/>
              </a:rPr>
              <a:t>Aksel</a:t>
            </a:r>
            <a:r>
              <a:rPr lang="en-US" b="0" i="0" dirty="0">
                <a:solidFill>
                  <a:schemeClr val="bg1"/>
                </a:solidFill>
                <a:effectLst/>
                <a:latin typeface="-apple-system"/>
              </a:rPr>
              <a:t>, Nico Hetzel, Leo Pauling, Sven </a:t>
            </a:r>
            <a:r>
              <a:rPr lang="en-US" b="0" i="0" dirty="0" err="1">
                <a:solidFill>
                  <a:schemeClr val="bg1"/>
                </a:solidFill>
                <a:effectLst/>
                <a:latin typeface="-apple-system"/>
              </a:rPr>
              <a:t>weiß</a:t>
            </a:r>
            <a:endParaRPr lang="en-US" b="0" i="0" dirty="0">
              <a:solidFill>
                <a:schemeClr val="bg1"/>
              </a:solidFill>
              <a:effectLst/>
              <a:latin typeface="-apple-system"/>
            </a:endParaRPr>
          </a:p>
        </p:txBody>
      </p:sp>
    </p:spTree>
    <p:extLst>
      <p:ext uri="{BB962C8B-B14F-4D97-AF65-F5344CB8AC3E}">
        <p14:creationId xmlns:p14="http://schemas.microsoft.com/office/powerpoint/2010/main" val="144841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ar chart">
            <a:extLst>
              <a:ext uri="{FF2B5EF4-FFF2-40B4-BE49-F238E27FC236}">
                <a16:creationId xmlns:a16="http://schemas.microsoft.com/office/drawing/2014/main" id="{6D06954A-B438-E354-6213-F14206DDDB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18957" y="536739"/>
            <a:ext cx="3358538" cy="3358538"/>
          </a:xfrm>
          <a:prstGeom prst="rect">
            <a:avLst/>
          </a:prstGeom>
        </p:spPr>
      </p:pic>
      <p:sp>
        <p:nvSpPr>
          <p:cNvPr id="12" name="Rectangle 11">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609599" y="4572000"/>
            <a:ext cx="10965141" cy="895244"/>
          </a:xfrm>
        </p:spPr>
        <p:txBody>
          <a:bodyPr>
            <a:normAutofit/>
          </a:bodyPr>
          <a:lstStyle/>
          <a:p>
            <a:r>
              <a:rPr lang="de-DE" sz="4000" dirty="0">
                <a:solidFill>
                  <a:srgbClr val="FFFFFF"/>
                </a:solidFill>
              </a:rPr>
              <a:t>Data Exploration</a:t>
            </a:r>
          </a:p>
        </p:txBody>
      </p:sp>
    </p:spTree>
    <p:extLst>
      <p:ext uri="{BB962C8B-B14F-4D97-AF65-F5344CB8AC3E}">
        <p14:creationId xmlns:p14="http://schemas.microsoft.com/office/powerpoint/2010/main" val="924867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D38340-E2C0-B10B-1808-2B0B39E22AC2}"/>
              </a:ext>
            </a:extLst>
          </p:cNvPr>
          <p:cNvPicPr>
            <a:picLocks noChangeAspect="1"/>
          </p:cNvPicPr>
          <p:nvPr/>
        </p:nvPicPr>
        <p:blipFill>
          <a:blip r:embed="rId3"/>
          <a:stretch>
            <a:fillRect/>
          </a:stretch>
        </p:blipFill>
        <p:spPr>
          <a:xfrm>
            <a:off x="446534" y="661984"/>
            <a:ext cx="11301984" cy="3108047"/>
          </a:xfrm>
          <a:prstGeom prst="rect">
            <a:avLst/>
          </a:prstGeom>
        </p:spPr>
      </p:pic>
      <p:sp>
        <p:nvSpPr>
          <p:cNvPr id="20" name="Rectangle 19">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Tracks Data</a:t>
            </a:r>
          </a:p>
        </p:txBody>
      </p:sp>
    </p:spTree>
    <p:extLst>
      <p:ext uri="{BB962C8B-B14F-4D97-AF65-F5344CB8AC3E}">
        <p14:creationId xmlns:p14="http://schemas.microsoft.com/office/powerpoint/2010/main" val="3490722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60" y="789538"/>
            <a:ext cx="10452652" cy="5879617"/>
          </a:xfrm>
          <a:prstGeom prst="rect">
            <a:avLst/>
          </a:prstGeom>
        </p:spPr>
      </p:pic>
    </p:spTree>
    <p:extLst>
      <p:ext uri="{BB962C8B-B14F-4D97-AF65-F5344CB8AC3E}">
        <p14:creationId xmlns:p14="http://schemas.microsoft.com/office/powerpoint/2010/main" val="3953613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18" y="759116"/>
            <a:ext cx="10430163" cy="5866967"/>
          </a:xfrm>
          <a:prstGeom prst="rect">
            <a:avLst/>
          </a:prstGeom>
        </p:spPr>
      </p:pic>
    </p:spTree>
    <p:extLst>
      <p:ext uri="{BB962C8B-B14F-4D97-AF65-F5344CB8AC3E}">
        <p14:creationId xmlns:p14="http://schemas.microsoft.com/office/powerpoint/2010/main" val="3433167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C612D1E-7CC2-E6D1-2C7A-B262F212153F}"/>
              </a:ext>
            </a:extLst>
          </p:cNvPr>
          <p:cNvPicPr>
            <a:picLocks noChangeAspect="1"/>
          </p:cNvPicPr>
          <p:nvPr/>
        </p:nvPicPr>
        <p:blipFill>
          <a:blip r:embed="rId3"/>
          <a:stretch>
            <a:fillRect/>
          </a:stretch>
        </p:blipFill>
        <p:spPr>
          <a:xfrm>
            <a:off x="447234" y="902153"/>
            <a:ext cx="11301984" cy="2627709"/>
          </a:xfrm>
          <a:prstGeom prst="rect">
            <a:avLst/>
          </a:prstGeom>
        </p:spPr>
      </p:pic>
      <p:sp>
        <p:nvSpPr>
          <p:cNvPr id="24" name="Rectangle 23">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cHARTS Data</a:t>
            </a:r>
          </a:p>
        </p:txBody>
      </p:sp>
    </p:spTree>
    <p:extLst>
      <p:ext uri="{BB962C8B-B14F-4D97-AF65-F5344CB8AC3E}">
        <p14:creationId xmlns:p14="http://schemas.microsoft.com/office/powerpoint/2010/main" val="4228029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with medium confidence">
            <a:extLst>
              <a:ext uri="{FF2B5EF4-FFF2-40B4-BE49-F238E27FC236}">
                <a16:creationId xmlns:a16="http://schemas.microsoft.com/office/drawing/2014/main" id="{63788206-09BD-4900-5AA2-0A0C24501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0" y="674129"/>
            <a:ext cx="10993549" cy="6183871"/>
          </a:xfrm>
          <a:prstGeom prst="rect">
            <a:avLst/>
          </a:prstGeom>
        </p:spPr>
      </p:pic>
    </p:spTree>
    <p:extLst>
      <p:ext uri="{BB962C8B-B14F-4D97-AF65-F5344CB8AC3E}">
        <p14:creationId xmlns:p14="http://schemas.microsoft.com/office/powerpoint/2010/main" val="297027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38F202A6-5D8D-6374-9581-1F93F4122C29}"/>
              </a:ext>
            </a:extLst>
          </p:cNvPr>
          <p:cNvPicPr>
            <a:picLocks noChangeAspect="1"/>
          </p:cNvPicPr>
          <p:nvPr/>
        </p:nvPicPr>
        <p:blipFill>
          <a:blip r:embed="rId3"/>
          <a:stretch>
            <a:fillRect/>
          </a:stretch>
        </p:blipFill>
        <p:spPr>
          <a:xfrm>
            <a:off x="617260" y="1043538"/>
            <a:ext cx="10844200" cy="4633362"/>
          </a:xfrm>
          <a:prstGeom prst="rect">
            <a:avLst/>
          </a:prstGeom>
        </p:spPr>
      </p:pic>
    </p:spTree>
    <p:extLst>
      <p:ext uri="{BB962C8B-B14F-4D97-AF65-F5344CB8AC3E}">
        <p14:creationId xmlns:p14="http://schemas.microsoft.com/office/powerpoint/2010/main" val="172547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a:extLst>
              <a:ext uri="{FF2B5EF4-FFF2-40B4-BE49-F238E27FC236}">
                <a16:creationId xmlns:a16="http://schemas.microsoft.com/office/drawing/2014/main" id="{85CBC874-BC19-D5BF-56E7-92F809433699}"/>
              </a:ext>
            </a:extLst>
          </p:cNvPr>
          <p:cNvPicPr>
            <a:picLocks noChangeAspect="1"/>
          </p:cNvPicPr>
          <p:nvPr/>
        </p:nvPicPr>
        <p:blipFill>
          <a:blip r:embed="rId3"/>
          <a:stretch>
            <a:fillRect/>
          </a:stretch>
        </p:blipFill>
        <p:spPr>
          <a:xfrm>
            <a:off x="581191" y="956095"/>
            <a:ext cx="10882303" cy="4945809"/>
          </a:xfrm>
          <a:prstGeom prst="rect">
            <a:avLst/>
          </a:prstGeom>
        </p:spPr>
      </p:pic>
    </p:spTree>
    <p:extLst>
      <p:ext uri="{BB962C8B-B14F-4D97-AF65-F5344CB8AC3E}">
        <p14:creationId xmlns:p14="http://schemas.microsoft.com/office/powerpoint/2010/main" val="2608444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9D091C2-D0D4-397E-9A90-43543CD145F2}"/>
              </a:ext>
            </a:extLst>
          </p:cNvPr>
          <p:cNvPicPr>
            <a:picLocks noChangeAspect="1"/>
          </p:cNvPicPr>
          <p:nvPr/>
        </p:nvPicPr>
        <p:blipFill>
          <a:blip r:embed="rId3"/>
          <a:stretch>
            <a:fillRect/>
          </a:stretch>
        </p:blipFill>
        <p:spPr>
          <a:xfrm>
            <a:off x="1900052" y="536739"/>
            <a:ext cx="8396347" cy="3358538"/>
          </a:xfrm>
          <a:prstGeom prst="rect">
            <a:avLst/>
          </a:prstGeom>
        </p:spPr>
      </p:pic>
      <p:sp>
        <p:nvSpPr>
          <p:cNvPr id="21" name="Rectangle 20">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4" name="Titel 1">
            <a:extLst>
              <a:ext uri="{FF2B5EF4-FFF2-40B4-BE49-F238E27FC236}">
                <a16:creationId xmlns:a16="http://schemas.microsoft.com/office/drawing/2014/main" id="{FFB94125-BF41-2A32-E281-7B68971A3210}"/>
              </a:ext>
            </a:extLst>
          </p:cNvPr>
          <p:cNvSpPr txBox="1">
            <a:spLocks/>
          </p:cNvSpPr>
          <p:nvPr/>
        </p:nvSpPr>
        <p:spPr>
          <a:xfrm>
            <a:off x="609599" y="4572000"/>
            <a:ext cx="10965141" cy="895244"/>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000">
                <a:solidFill>
                  <a:srgbClr val="FFFFFF"/>
                </a:solidFill>
              </a:rPr>
              <a:t>ARTISTS Data</a:t>
            </a:r>
          </a:p>
        </p:txBody>
      </p:sp>
    </p:spTree>
    <p:extLst>
      <p:ext uri="{BB962C8B-B14F-4D97-AF65-F5344CB8AC3E}">
        <p14:creationId xmlns:p14="http://schemas.microsoft.com/office/powerpoint/2010/main" val="929798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629BA34A-4690-3595-E0C1-64E31301B112}"/>
              </a:ext>
            </a:extLst>
          </p:cNvPr>
          <p:cNvPicPr>
            <a:picLocks noChangeAspect="1"/>
          </p:cNvPicPr>
          <p:nvPr/>
        </p:nvPicPr>
        <p:blipFill>
          <a:blip r:embed="rId3"/>
          <a:stretch>
            <a:fillRect/>
          </a:stretch>
        </p:blipFill>
        <p:spPr>
          <a:xfrm>
            <a:off x="305500" y="724782"/>
            <a:ext cx="11544930" cy="5408435"/>
          </a:xfrm>
          <a:prstGeom prst="rect">
            <a:avLst/>
          </a:prstGeom>
        </p:spPr>
      </p:pic>
    </p:spTree>
    <p:extLst>
      <p:ext uri="{BB962C8B-B14F-4D97-AF65-F5344CB8AC3E}">
        <p14:creationId xmlns:p14="http://schemas.microsoft.com/office/powerpoint/2010/main" val="1211392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ostenlos Weiß Und Braun Buchstabe B Wanddekoration Stock-Foto">
            <a:extLst>
              <a:ext uri="{FF2B5EF4-FFF2-40B4-BE49-F238E27FC236}">
                <a16:creationId xmlns:a16="http://schemas.microsoft.com/office/drawing/2014/main" id="{4ED3C218-0B6C-304C-68F0-A5B72FCB1E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72" b="985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160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10" name="Picture 9">
            <a:extLst>
              <a:ext uri="{FF2B5EF4-FFF2-40B4-BE49-F238E27FC236}">
                <a16:creationId xmlns:a16="http://schemas.microsoft.com/office/drawing/2014/main" id="{811A3C47-3A89-B855-8616-D84040F87C98}"/>
              </a:ext>
            </a:extLst>
          </p:cNvPr>
          <p:cNvPicPr>
            <a:picLocks noChangeAspect="1"/>
          </p:cNvPicPr>
          <p:nvPr/>
        </p:nvPicPr>
        <p:blipFill>
          <a:blip r:embed="rId3"/>
          <a:stretch>
            <a:fillRect/>
          </a:stretch>
        </p:blipFill>
        <p:spPr>
          <a:xfrm>
            <a:off x="330742" y="954138"/>
            <a:ext cx="11530515" cy="4949724"/>
          </a:xfrm>
          <a:prstGeom prst="rect">
            <a:avLst/>
          </a:prstGeom>
        </p:spPr>
      </p:pic>
    </p:spTree>
    <p:extLst>
      <p:ext uri="{BB962C8B-B14F-4D97-AF65-F5344CB8AC3E}">
        <p14:creationId xmlns:p14="http://schemas.microsoft.com/office/powerpoint/2010/main" val="3738963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9" name="Picture 8">
            <a:extLst>
              <a:ext uri="{FF2B5EF4-FFF2-40B4-BE49-F238E27FC236}">
                <a16:creationId xmlns:a16="http://schemas.microsoft.com/office/drawing/2014/main" id="{08005234-4008-531E-CBCD-4814AAE705FF}"/>
              </a:ext>
            </a:extLst>
          </p:cNvPr>
          <p:cNvPicPr>
            <a:picLocks noChangeAspect="1"/>
          </p:cNvPicPr>
          <p:nvPr/>
        </p:nvPicPr>
        <p:blipFill>
          <a:blip r:embed="rId3"/>
          <a:stretch>
            <a:fillRect/>
          </a:stretch>
        </p:blipFill>
        <p:spPr>
          <a:xfrm>
            <a:off x="368799" y="818296"/>
            <a:ext cx="11418331" cy="5221407"/>
          </a:xfrm>
          <a:prstGeom prst="rect">
            <a:avLst/>
          </a:prstGeom>
        </p:spPr>
      </p:pic>
    </p:spTree>
    <p:extLst>
      <p:ext uri="{BB962C8B-B14F-4D97-AF65-F5344CB8AC3E}">
        <p14:creationId xmlns:p14="http://schemas.microsoft.com/office/powerpoint/2010/main" val="232238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D12931-18AD-46EB-8E52-52963ACBDC94}"/>
              </a:ext>
            </a:extLst>
          </p:cNvPr>
          <p:cNvPicPr>
            <a:picLocks noChangeAspect="1"/>
          </p:cNvPicPr>
          <p:nvPr/>
        </p:nvPicPr>
        <p:blipFill>
          <a:blip r:embed="rId3"/>
          <a:stretch>
            <a:fillRect/>
          </a:stretch>
        </p:blipFill>
        <p:spPr>
          <a:xfrm>
            <a:off x="441139" y="603318"/>
            <a:ext cx="5477059" cy="3311385"/>
          </a:xfrm>
          <a:prstGeom prst="rect">
            <a:avLst/>
          </a:prstGeom>
        </p:spPr>
      </p:pic>
      <p:pic>
        <p:nvPicPr>
          <p:cNvPr id="11" name="Picture 10">
            <a:extLst>
              <a:ext uri="{FF2B5EF4-FFF2-40B4-BE49-F238E27FC236}">
                <a16:creationId xmlns:a16="http://schemas.microsoft.com/office/drawing/2014/main" id="{382F26A4-E78C-7F58-A123-85310A3B234E}"/>
              </a:ext>
            </a:extLst>
          </p:cNvPr>
          <p:cNvPicPr>
            <a:picLocks noChangeAspect="1"/>
          </p:cNvPicPr>
          <p:nvPr/>
        </p:nvPicPr>
        <p:blipFill>
          <a:blip r:embed="rId4"/>
          <a:stretch>
            <a:fillRect/>
          </a:stretch>
        </p:blipFill>
        <p:spPr>
          <a:xfrm>
            <a:off x="6239931" y="1028630"/>
            <a:ext cx="5509282" cy="2460760"/>
          </a:xfrm>
          <a:prstGeom prst="rect">
            <a:avLst/>
          </a:prstGeom>
        </p:spPr>
      </p:pic>
      <p:sp>
        <p:nvSpPr>
          <p:cNvPr id="26" name="Rectangle 25">
            <a:extLst>
              <a:ext uri="{FF2B5EF4-FFF2-40B4-BE49-F238E27FC236}">
                <a16:creationId xmlns:a16="http://schemas.microsoft.com/office/drawing/2014/main" id="{D695E25C-06E7-4082-BE92-B571B616B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97735"/>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E64BD7DF-F4BB-427F-B4F6-6DC83A59A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 name="Title 4">
            <a:extLst>
              <a:ext uri="{FF2B5EF4-FFF2-40B4-BE49-F238E27FC236}">
                <a16:creationId xmlns:a16="http://schemas.microsoft.com/office/drawing/2014/main" id="{93371924-3A7F-3E65-E009-83193D54B4C5}"/>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Recommended Artists Data</a:t>
            </a:r>
          </a:p>
        </p:txBody>
      </p:sp>
    </p:spTree>
    <p:extLst>
      <p:ext uri="{BB962C8B-B14F-4D97-AF65-F5344CB8AC3E}">
        <p14:creationId xmlns:p14="http://schemas.microsoft.com/office/powerpoint/2010/main" val="2186492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lstStyle/>
          <a:p>
            <a:r>
              <a:rPr lang="en-US" dirty="0"/>
              <a:t>Data Exploration Insights</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581193" y="2340864"/>
            <a:ext cx="11029615" cy="3634486"/>
          </a:xfrm>
        </p:spPr>
        <p:txBody>
          <a:bodyPr>
            <a:normAutofit/>
          </a:bodyPr>
          <a:lstStyle/>
          <a:p>
            <a:r>
              <a:rPr lang="en-US" dirty="0"/>
              <a:t>Some data points are missing (genres in artist dataset) – fix through joining and data engineering</a:t>
            </a:r>
          </a:p>
          <a:p>
            <a:r>
              <a:rPr lang="en-US" dirty="0"/>
              <a:t>Either </a:t>
            </a:r>
            <a:r>
              <a:rPr lang="en-US" b="1" dirty="0"/>
              <a:t>popularity</a:t>
            </a:r>
            <a:r>
              <a:rPr lang="en-US" dirty="0"/>
              <a:t> or </a:t>
            </a:r>
            <a:r>
              <a:rPr lang="en-US" b="1" dirty="0" err="1"/>
              <a:t>chartsposition</a:t>
            </a:r>
            <a:r>
              <a:rPr lang="en-US" dirty="0"/>
              <a:t> could work for generating a top song label (feature engineering)</a:t>
            </a:r>
            <a:br>
              <a:rPr lang="en-US" dirty="0"/>
            </a:br>
            <a:r>
              <a:rPr lang="en-US" dirty="0"/>
              <a:t>Distributions are right skewed and should be normalized</a:t>
            </a:r>
          </a:p>
        </p:txBody>
      </p:sp>
    </p:spTree>
    <p:extLst>
      <p:ext uri="{BB962C8B-B14F-4D97-AF65-F5344CB8AC3E}">
        <p14:creationId xmlns:p14="http://schemas.microsoft.com/office/powerpoint/2010/main" val="3845585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Data Engineering</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534935" y="1037968"/>
            <a:ext cx="6725899" cy="4820832"/>
          </a:xfrm>
        </p:spPr>
        <p:txBody>
          <a:bodyPr>
            <a:normAutofit/>
          </a:bodyPr>
          <a:lstStyle/>
          <a:p>
            <a:r>
              <a:rPr lang="en-US" dirty="0"/>
              <a:t>CRISP-DM process to gain 2 main datasets:</a:t>
            </a:r>
            <a:br>
              <a:rPr lang="en-US" dirty="0"/>
            </a:br>
            <a:r>
              <a:rPr lang="en-US" dirty="0"/>
              <a:t>1. “Fin Table” Dataset - track ids, popularity, charts position and specific musical features calculated by Spotify. Created by joining track and charts datasets from Kaggle in SQL (size issue with RapidMiner).</a:t>
            </a:r>
            <a:br>
              <a:rPr lang="en-US" dirty="0"/>
            </a:br>
            <a:r>
              <a:rPr lang="en-US" dirty="0"/>
              <a:t>2. </a:t>
            </a:r>
            <a:r>
              <a:rPr lang="en-US" dirty="0" err="1"/>
              <a:t>Cleanset</a:t>
            </a:r>
            <a:r>
              <a:rPr lang="en-US" dirty="0"/>
              <a:t> Dataset – training data for modeling to see which features impact a “Top Song” in which way </a:t>
            </a:r>
          </a:p>
          <a:p>
            <a:r>
              <a:rPr lang="en-US" dirty="0"/>
              <a:t>“Top Song” label needs to be defined:</a:t>
            </a:r>
            <a:br>
              <a:rPr lang="en-US" dirty="0"/>
            </a:br>
            <a:r>
              <a:rPr lang="en-US" dirty="0"/>
              <a:t>1. Top song by popularity – track popularity </a:t>
            </a:r>
            <a:r>
              <a:rPr lang="en-US" i="0" dirty="0">
                <a:effectLst/>
                <a:latin typeface="Arial" panose="020B0604020202020204" pitchFamily="34" charset="0"/>
              </a:rPr>
              <a:t>≥</a:t>
            </a:r>
            <a:r>
              <a:rPr lang="en-US" dirty="0"/>
              <a:t>85 (out of 100) = Top Song.</a:t>
            </a:r>
            <a:br>
              <a:rPr lang="en-US" dirty="0"/>
            </a:br>
            <a:r>
              <a:rPr lang="en-US" dirty="0"/>
              <a:t>2. Top song by charts position – lowest charts position of a track </a:t>
            </a:r>
            <a:r>
              <a:rPr lang="en-US" i="0" dirty="0">
                <a:effectLst/>
                <a:latin typeface="Arial" panose="020B0604020202020204" pitchFamily="34" charset="0"/>
              </a:rPr>
              <a:t>≤</a:t>
            </a:r>
            <a:r>
              <a:rPr lang="en-US" dirty="0"/>
              <a:t>30 = Top Song.</a:t>
            </a:r>
            <a:br>
              <a:rPr lang="en-US" dirty="0"/>
            </a:br>
            <a:r>
              <a:rPr lang="en-US" dirty="0"/>
              <a:t>(We disregard different countries for our evaluation and aggregate on the lowest / highest measure for all countries)</a:t>
            </a:r>
          </a:p>
          <a:p>
            <a:endParaRPr lang="en-US" dirty="0"/>
          </a:p>
        </p:txBody>
      </p:sp>
    </p:spTree>
    <p:extLst>
      <p:ext uri="{BB962C8B-B14F-4D97-AF65-F5344CB8AC3E}">
        <p14:creationId xmlns:p14="http://schemas.microsoft.com/office/powerpoint/2010/main" val="1179679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lstStyle/>
          <a:p>
            <a:r>
              <a:rPr lang="en-US" dirty="0"/>
              <a:t>Create Fin Table</a:t>
            </a:r>
          </a:p>
        </p:txBody>
      </p:sp>
      <p:pic>
        <p:nvPicPr>
          <p:cNvPr id="7" name="Content Placeholder 6" descr="Graphical user interface, application, table&#10;&#10;Description automatically generated">
            <a:extLst>
              <a:ext uri="{FF2B5EF4-FFF2-40B4-BE49-F238E27FC236}">
                <a16:creationId xmlns:a16="http://schemas.microsoft.com/office/drawing/2014/main" id="{4239B49E-B0F2-F1D3-3F0B-50B865D45D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94080" y="927499"/>
            <a:ext cx="4039126" cy="3633787"/>
          </a:xfrm>
        </p:spPr>
      </p:pic>
      <p:sp>
        <p:nvSpPr>
          <p:cNvPr id="10" name="Inhaltsplatzhalter 2">
            <a:extLst>
              <a:ext uri="{FF2B5EF4-FFF2-40B4-BE49-F238E27FC236}">
                <a16:creationId xmlns:a16="http://schemas.microsoft.com/office/drawing/2014/main" id="{CE39EAF7-AEBE-0214-1B24-75BEA750D514}"/>
              </a:ext>
            </a:extLst>
          </p:cNvPr>
          <p:cNvSpPr txBox="1">
            <a:spLocks/>
          </p:cNvSpPr>
          <p:nvPr/>
        </p:nvSpPr>
        <p:spPr>
          <a:xfrm>
            <a:off x="618467" y="3048479"/>
            <a:ext cx="11029615" cy="3634486"/>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Load Data in SQL</a:t>
            </a:r>
          </a:p>
          <a:p>
            <a:r>
              <a:rPr lang="en-US" dirty="0"/>
              <a:t>Aggregate min(</a:t>
            </a:r>
            <a:r>
              <a:rPr lang="en-US" dirty="0" err="1"/>
              <a:t>ChartsPos</a:t>
            </a:r>
            <a:r>
              <a:rPr lang="en-US" dirty="0"/>
              <a:t>)</a:t>
            </a:r>
          </a:p>
          <a:p>
            <a:pPr lvl="1">
              <a:buFont typeface="Wingdings" panose="05000000000000000000" pitchFamily="2" charset="2"/>
              <a:buChar char="Ø"/>
            </a:pPr>
            <a:r>
              <a:rPr lang="en-US" dirty="0"/>
              <a:t>reduce 5 </a:t>
            </a:r>
            <a:r>
              <a:rPr lang="en-US" dirty="0" err="1"/>
              <a:t>mio</a:t>
            </a:r>
            <a:r>
              <a:rPr lang="en-US" dirty="0"/>
              <a:t>. to 344281 Rows with 26k unique ID’s</a:t>
            </a:r>
          </a:p>
          <a:p>
            <a:r>
              <a:rPr lang="en-US" dirty="0"/>
              <a:t>Join Charts with Track dataset to generate Fin Table</a:t>
            </a:r>
          </a:p>
          <a:p>
            <a:pPr marL="324000" lvl="1" indent="0">
              <a:buNone/>
            </a:pPr>
            <a:br>
              <a:rPr lang="en-US" dirty="0"/>
            </a:br>
            <a:endParaRPr lang="en-US" dirty="0"/>
          </a:p>
        </p:txBody>
      </p:sp>
      <p:pic>
        <p:nvPicPr>
          <p:cNvPr id="12" name="Picture 11" descr="Graphical user interface, text, application, table&#10;&#10;Description automatically generated">
            <a:extLst>
              <a:ext uri="{FF2B5EF4-FFF2-40B4-BE49-F238E27FC236}">
                <a16:creationId xmlns:a16="http://schemas.microsoft.com/office/drawing/2014/main" id="{47228B45-C716-1D81-5D6B-FA059A6CD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364" y="1595009"/>
            <a:ext cx="4449530" cy="3950605"/>
          </a:xfrm>
          <a:prstGeom prst="rect">
            <a:avLst/>
          </a:prstGeom>
        </p:spPr>
      </p:pic>
      <p:pic>
        <p:nvPicPr>
          <p:cNvPr id="14" name="Picture 13" descr="Table&#10;&#10;Description automatically generated">
            <a:extLst>
              <a:ext uri="{FF2B5EF4-FFF2-40B4-BE49-F238E27FC236}">
                <a16:creationId xmlns:a16="http://schemas.microsoft.com/office/drawing/2014/main" id="{BDB1CE41-C628-215F-4945-06246EFF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3282" y="2490618"/>
            <a:ext cx="4582702" cy="4039325"/>
          </a:xfrm>
          <a:prstGeom prst="rect">
            <a:avLst/>
          </a:prstGeom>
        </p:spPr>
      </p:pic>
    </p:spTree>
    <p:extLst>
      <p:ext uri="{BB962C8B-B14F-4D97-AF65-F5344CB8AC3E}">
        <p14:creationId xmlns:p14="http://schemas.microsoft.com/office/powerpoint/2010/main" val="223377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8A301868-A6EE-8ACB-F77D-AFF54A38D170}"/>
              </a:ext>
            </a:extLst>
          </p:cNvPr>
          <p:cNvSpPr>
            <a:spLocks noGrp="1"/>
          </p:cNvSpPr>
          <p:nvPr>
            <p:ph type="title"/>
          </p:nvPr>
        </p:nvSpPr>
        <p:spPr>
          <a:xfrm>
            <a:off x="581192" y="800930"/>
            <a:ext cx="3568661" cy="2256390"/>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Data preparation and additional exploration Fin Table</a:t>
            </a:r>
          </a:p>
        </p:txBody>
      </p:sp>
      <p:sp>
        <p:nvSpPr>
          <p:cNvPr id="9" name="Inhaltsplatzhalter 2">
            <a:extLst>
              <a:ext uri="{FF2B5EF4-FFF2-40B4-BE49-F238E27FC236}">
                <a16:creationId xmlns:a16="http://schemas.microsoft.com/office/drawing/2014/main" id="{E30CEFBF-A57F-0075-3943-B5C2646BB716}"/>
              </a:ext>
            </a:extLst>
          </p:cNvPr>
          <p:cNvSpPr txBox="1">
            <a:spLocks/>
          </p:cNvSpPr>
          <p:nvPr/>
        </p:nvSpPr>
        <p:spPr>
          <a:xfrm>
            <a:off x="4561870" y="800930"/>
            <a:ext cx="7183597" cy="225639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100000"/>
              </a:lnSpc>
              <a:buClr>
                <a:srgbClr val="D19651"/>
              </a:buClr>
              <a:buFont typeface="Wingdings" panose="05000000000000000000" pitchFamily="2" charset="2"/>
              <a:buChar char="Ø"/>
            </a:pPr>
            <a:r>
              <a:rPr lang="en-US" sz="1700" dirty="0"/>
              <a:t>Inspected Dataset for missing and wrong values to replace</a:t>
            </a:r>
          </a:p>
          <a:p>
            <a:pPr>
              <a:lnSpc>
                <a:spcPct val="100000"/>
              </a:lnSpc>
              <a:buClr>
                <a:srgbClr val="D19651"/>
              </a:buClr>
              <a:buFont typeface="Wingdings" panose="05000000000000000000" pitchFamily="2" charset="2"/>
              <a:buChar char="Ø"/>
            </a:pPr>
            <a:r>
              <a:rPr lang="en-US" sz="1700" dirty="0"/>
              <a:t>Filtered outliers</a:t>
            </a:r>
          </a:p>
          <a:p>
            <a:pPr>
              <a:lnSpc>
                <a:spcPct val="100000"/>
              </a:lnSpc>
              <a:buClr>
                <a:srgbClr val="D19651"/>
              </a:buClr>
              <a:buFont typeface="Wingdings" panose="05000000000000000000" pitchFamily="2" charset="2"/>
              <a:buChar char="Ø"/>
            </a:pPr>
            <a:r>
              <a:rPr lang="en-US" sz="1700" dirty="0"/>
              <a:t>Created Top Song label by popularity and by min(</a:t>
            </a:r>
            <a:r>
              <a:rPr lang="en-US" sz="1700" dirty="0" err="1"/>
              <a:t>chartsPos</a:t>
            </a:r>
            <a:r>
              <a:rPr lang="en-US" sz="1700" dirty="0"/>
              <a:t>) to compare</a:t>
            </a:r>
            <a:br>
              <a:rPr lang="en-US" sz="1700" dirty="0"/>
            </a:br>
            <a:endParaRPr lang="en-US" sz="1700" dirty="0"/>
          </a:p>
        </p:txBody>
      </p:sp>
      <p:pic>
        <p:nvPicPr>
          <p:cNvPr id="12" name="Picture 11">
            <a:extLst>
              <a:ext uri="{FF2B5EF4-FFF2-40B4-BE49-F238E27FC236}">
                <a16:creationId xmlns:a16="http://schemas.microsoft.com/office/drawing/2014/main" id="{FD8E6F89-62FC-229C-2D9E-B8657BFC5749}"/>
              </a:ext>
            </a:extLst>
          </p:cNvPr>
          <p:cNvPicPr>
            <a:picLocks noChangeAspect="1"/>
          </p:cNvPicPr>
          <p:nvPr/>
        </p:nvPicPr>
        <p:blipFill>
          <a:blip r:embed="rId3"/>
          <a:stretch>
            <a:fillRect/>
          </a:stretch>
        </p:blipFill>
        <p:spPr>
          <a:xfrm>
            <a:off x="6172938" y="3135385"/>
            <a:ext cx="5484624" cy="2125291"/>
          </a:xfrm>
          <a:prstGeom prst="rect">
            <a:avLst/>
          </a:prstGeom>
        </p:spPr>
      </p:pic>
      <p:pic>
        <p:nvPicPr>
          <p:cNvPr id="11" name="Picture 10">
            <a:extLst>
              <a:ext uri="{FF2B5EF4-FFF2-40B4-BE49-F238E27FC236}">
                <a16:creationId xmlns:a16="http://schemas.microsoft.com/office/drawing/2014/main" id="{0AC884E6-09D0-044B-DF75-9FBC7B5B35B8}"/>
              </a:ext>
            </a:extLst>
          </p:cNvPr>
          <p:cNvPicPr>
            <a:picLocks noChangeAspect="1"/>
          </p:cNvPicPr>
          <p:nvPr/>
        </p:nvPicPr>
        <p:blipFill>
          <a:blip r:embed="rId4"/>
          <a:stretch>
            <a:fillRect/>
          </a:stretch>
        </p:blipFill>
        <p:spPr>
          <a:xfrm>
            <a:off x="446534" y="3135385"/>
            <a:ext cx="5489646" cy="1825307"/>
          </a:xfrm>
          <a:prstGeom prst="rect">
            <a:avLst/>
          </a:prstGeom>
        </p:spPr>
      </p:pic>
      <p:pic>
        <p:nvPicPr>
          <p:cNvPr id="16" name="Picture 15">
            <a:extLst>
              <a:ext uri="{FF2B5EF4-FFF2-40B4-BE49-F238E27FC236}">
                <a16:creationId xmlns:a16="http://schemas.microsoft.com/office/drawing/2014/main" id="{4B007982-41F7-A866-5B94-BC70629A43F7}"/>
              </a:ext>
            </a:extLst>
          </p:cNvPr>
          <p:cNvPicPr>
            <a:picLocks noChangeAspect="1"/>
          </p:cNvPicPr>
          <p:nvPr/>
        </p:nvPicPr>
        <p:blipFill>
          <a:blip r:embed="rId5"/>
          <a:stretch>
            <a:fillRect/>
          </a:stretch>
        </p:blipFill>
        <p:spPr>
          <a:xfrm>
            <a:off x="3268757" y="5249049"/>
            <a:ext cx="5649466" cy="1151751"/>
          </a:xfrm>
          <a:prstGeom prst="rect">
            <a:avLst/>
          </a:prstGeom>
        </p:spPr>
      </p:pic>
    </p:spTree>
    <p:extLst>
      <p:ext uri="{BB962C8B-B14F-4D97-AF65-F5344CB8AC3E}">
        <p14:creationId xmlns:p14="http://schemas.microsoft.com/office/powerpoint/2010/main" val="2868276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5" name="Rectangle 2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3" name="Titel 1">
            <a:extLst>
              <a:ext uri="{FF2B5EF4-FFF2-40B4-BE49-F238E27FC236}">
                <a16:creationId xmlns:a16="http://schemas.microsoft.com/office/drawing/2014/main" id="{F947474B-D260-11BA-CA4F-3C8A07F26982}"/>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Fin Table</a:t>
            </a:r>
          </a:p>
        </p:txBody>
      </p:sp>
      <p:pic>
        <p:nvPicPr>
          <p:cNvPr id="9" name="Picture 8">
            <a:extLst>
              <a:ext uri="{FF2B5EF4-FFF2-40B4-BE49-F238E27FC236}">
                <a16:creationId xmlns:a16="http://schemas.microsoft.com/office/drawing/2014/main" id="{7CDBD8D1-E0A1-0276-85F9-8F2700CA37A9}"/>
              </a:ext>
            </a:extLst>
          </p:cNvPr>
          <p:cNvPicPr>
            <a:picLocks noChangeAspect="1"/>
          </p:cNvPicPr>
          <p:nvPr/>
        </p:nvPicPr>
        <p:blipFill rotWithShape="1">
          <a:blip r:embed="rId3"/>
          <a:srcRect r="34665" b="-1"/>
          <a:stretch/>
        </p:blipFill>
        <p:spPr>
          <a:xfrm>
            <a:off x="4765053" y="802705"/>
            <a:ext cx="6764864" cy="5228880"/>
          </a:xfrm>
          <a:prstGeom prst="rect">
            <a:avLst/>
          </a:prstGeom>
        </p:spPr>
      </p:pic>
    </p:spTree>
    <p:extLst>
      <p:ext uri="{BB962C8B-B14F-4D97-AF65-F5344CB8AC3E}">
        <p14:creationId xmlns:p14="http://schemas.microsoft.com/office/powerpoint/2010/main" val="3470494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39572"/>
            <a:ext cx="6006855" cy="3378856"/>
          </a:xfrm>
          <a:prstGeom prst="rect">
            <a:avLst/>
          </a:prstGeom>
        </p:spPr>
      </p:pic>
      <p:pic>
        <p:nvPicPr>
          <p:cNvPr id="6" name="Content Placeholder 5" descr="Chart, surface chart&#10;&#10;Description automatically generated">
            <a:extLst>
              <a:ext uri="{FF2B5EF4-FFF2-40B4-BE49-F238E27FC236}">
                <a16:creationId xmlns:a16="http://schemas.microsoft.com/office/drawing/2014/main" id="{092C5D83-B654-61B5-92A1-EBEFE84E5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45" y="1764643"/>
            <a:ext cx="6006855" cy="3378856"/>
          </a:xfrm>
          <a:prstGeom prst="rect">
            <a:avLst/>
          </a:prstGeom>
        </p:spPr>
      </p:pic>
    </p:spTree>
    <p:extLst>
      <p:ext uri="{BB962C8B-B14F-4D97-AF65-F5344CB8AC3E}">
        <p14:creationId xmlns:p14="http://schemas.microsoft.com/office/powerpoint/2010/main" val="538218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791" y="1949480"/>
            <a:ext cx="5766600" cy="3243714"/>
          </a:xfrm>
          <a:prstGeom prst="rect">
            <a:avLst/>
          </a:prstGeom>
        </p:spPr>
      </p:pic>
      <p:pic>
        <p:nvPicPr>
          <p:cNvPr id="2" name="Content Placeholder 5" descr="Chart&#10;&#10;Description automatically generated">
            <a:extLst>
              <a:ext uri="{FF2B5EF4-FFF2-40B4-BE49-F238E27FC236}">
                <a16:creationId xmlns:a16="http://schemas.microsoft.com/office/drawing/2014/main" id="{DE7D9432-07E0-A9C7-8DC9-F9C2ABBA2B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3331" y="1949482"/>
            <a:ext cx="5839112" cy="3284500"/>
          </a:xfrm>
        </p:spPr>
      </p:pic>
    </p:spTree>
    <p:extLst>
      <p:ext uri="{BB962C8B-B14F-4D97-AF65-F5344CB8AC3E}">
        <p14:creationId xmlns:p14="http://schemas.microsoft.com/office/powerpoint/2010/main" val="361929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mageio.forbes.com/specials-images/imageserve/61e84304bbeda0011313a660/MIDiA-stats-png/960x0.jpg?format=jpg&amp;width=960">
            <a:extLst>
              <a:ext uri="{FF2B5EF4-FFF2-40B4-BE49-F238E27FC236}">
                <a16:creationId xmlns:a16="http://schemas.microsoft.com/office/drawing/2014/main" id="{28652FE6-4833-44C2-BE6F-2B771A0E0F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6416" y="1037229"/>
            <a:ext cx="9486710" cy="533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413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24E1A04-39B9-40B4-9262-CDD9ED752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81B9858-A5E9-4EB2-830E-72BB81A84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83B291D-F718-46F4-AF9D-812BD0032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86261C36-54A7-4257-8145-A85D30C0E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592B42C-58FA-4A86-86F9-BA64DFB5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AE81AC-D16D-497C-95C0-16E491F11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2465720C-012A-4C28-8AA5-75E0C7CC2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F2137993-2819-4F0D-9767-4F7C41F33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C9E8B1E-9FF3-4471-BF13-F774FD86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00218" y="1656292"/>
            <a:ext cx="3150659" cy="2085869"/>
          </a:xfrm>
        </p:spPr>
        <p:txBody>
          <a:bodyPr vert="horz" lIns="91440" tIns="45720" rIns="91440" bIns="45720" rtlCol="0" anchor="b">
            <a:normAutofit/>
          </a:bodyPr>
          <a:lstStyle/>
          <a:p>
            <a:pPr>
              <a:lnSpc>
                <a:spcPct val="90000"/>
              </a:lnSpc>
            </a:pPr>
            <a:r>
              <a:rPr lang="en-US" sz="2800">
                <a:solidFill>
                  <a:srgbClr val="FFFFFF"/>
                </a:solidFill>
              </a:rPr>
              <a:t>Comparison Top Song Label by Popularity and MINimum Charts Position</a:t>
            </a:r>
          </a:p>
        </p:txBody>
      </p:sp>
      <p:pic>
        <p:nvPicPr>
          <p:cNvPr id="11" name="Picture 10">
            <a:extLst>
              <a:ext uri="{FF2B5EF4-FFF2-40B4-BE49-F238E27FC236}">
                <a16:creationId xmlns:a16="http://schemas.microsoft.com/office/drawing/2014/main" id="{E06C4B79-F6EF-5F66-7F38-37851B5EAB61}"/>
              </a:ext>
            </a:extLst>
          </p:cNvPr>
          <p:cNvPicPr>
            <a:picLocks noChangeAspect="1"/>
          </p:cNvPicPr>
          <p:nvPr/>
        </p:nvPicPr>
        <p:blipFill rotWithShape="1">
          <a:blip r:embed="rId3"/>
          <a:srcRect l="-287" t="-124" r="215" b="123"/>
          <a:stretch/>
        </p:blipFill>
        <p:spPr>
          <a:xfrm>
            <a:off x="4354942" y="4110334"/>
            <a:ext cx="7228498" cy="1029337"/>
          </a:xfrm>
          <a:prstGeom prst="rect">
            <a:avLst/>
          </a:prstGeom>
        </p:spPr>
      </p:pic>
      <p:pic>
        <p:nvPicPr>
          <p:cNvPr id="7" name="Picture 6">
            <a:extLst>
              <a:ext uri="{FF2B5EF4-FFF2-40B4-BE49-F238E27FC236}">
                <a16:creationId xmlns:a16="http://schemas.microsoft.com/office/drawing/2014/main" id="{B5FFC0F2-736C-12A8-FD25-3AD1F37FBCBA}"/>
              </a:ext>
            </a:extLst>
          </p:cNvPr>
          <p:cNvPicPr>
            <a:picLocks noChangeAspect="1"/>
          </p:cNvPicPr>
          <p:nvPr/>
        </p:nvPicPr>
        <p:blipFill rotWithShape="1">
          <a:blip r:embed="rId4"/>
          <a:srcRect l="575" r="-21" b="-1"/>
          <a:stretch/>
        </p:blipFill>
        <p:spPr>
          <a:xfrm>
            <a:off x="4383315" y="5272367"/>
            <a:ext cx="7171752" cy="1009659"/>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D59D8B2F-C652-30F9-D2CC-AABAE7F95D6A}"/>
              </a:ext>
            </a:extLst>
          </p:cNvPr>
          <p:cNvPicPr>
            <a:picLocks noChangeAspect="1"/>
          </p:cNvPicPr>
          <p:nvPr/>
        </p:nvPicPr>
        <p:blipFill rotWithShape="1">
          <a:blip r:embed="rId5">
            <a:extLst>
              <a:ext uri="{28A0092B-C50C-407E-A947-70E740481C1C}">
                <a14:useLocalDpi xmlns:a14="http://schemas.microsoft.com/office/drawing/2010/main" val="0"/>
              </a:ext>
            </a:extLst>
          </a:blip>
          <a:srcRect l="-305" t="1" r="10940"/>
          <a:stretch/>
        </p:blipFill>
        <p:spPr>
          <a:xfrm>
            <a:off x="4400978" y="638175"/>
            <a:ext cx="5305469" cy="3339464"/>
          </a:xfrm>
          <a:prstGeom prst="rect">
            <a:avLst/>
          </a:prstGeom>
        </p:spPr>
      </p:pic>
    </p:spTree>
    <p:extLst>
      <p:ext uri="{BB962C8B-B14F-4D97-AF65-F5344CB8AC3E}">
        <p14:creationId xmlns:p14="http://schemas.microsoft.com/office/powerpoint/2010/main" val="3236075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C5AB0ABF-38F1-4DB2-1746-71B93D4A0C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76" y="2058592"/>
            <a:ext cx="5688186" cy="3199605"/>
          </a:xfrm>
        </p:spPr>
      </p:pic>
      <p:pic>
        <p:nvPicPr>
          <p:cNvPr id="8" name="Picture 7" descr="Chart, scatter chart&#10;&#10;Description automatically generated">
            <a:extLst>
              <a:ext uri="{FF2B5EF4-FFF2-40B4-BE49-F238E27FC236}">
                <a16:creationId xmlns:a16="http://schemas.microsoft.com/office/drawing/2014/main" id="{C681F03D-4F7B-1750-C8BE-83F5B8C33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473" y="796224"/>
            <a:ext cx="5688186" cy="3199605"/>
          </a:xfrm>
          <a:prstGeom prst="rect">
            <a:avLst/>
          </a:prstGeom>
        </p:spPr>
      </p:pic>
      <p:pic>
        <p:nvPicPr>
          <p:cNvPr id="10" name="Picture 9" descr="Chart, scatter chart&#10;&#10;Description automatically generated">
            <a:extLst>
              <a:ext uri="{FF2B5EF4-FFF2-40B4-BE49-F238E27FC236}">
                <a16:creationId xmlns:a16="http://schemas.microsoft.com/office/drawing/2014/main" id="{0F2612BF-8869-5BE7-E295-F3454653B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470" y="3593080"/>
            <a:ext cx="5688189" cy="3199606"/>
          </a:xfrm>
          <a:prstGeom prst="rect">
            <a:avLst/>
          </a:prstGeom>
        </p:spPr>
      </p:pic>
    </p:spTree>
    <p:extLst>
      <p:ext uri="{BB962C8B-B14F-4D97-AF65-F5344CB8AC3E}">
        <p14:creationId xmlns:p14="http://schemas.microsoft.com/office/powerpoint/2010/main" val="3043298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Bar chart">
            <a:extLst>
              <a:ext uri="{FF2B5EF4-FFF2-40B4-BE49-F238E27FC236}">
                <a16:creationId xmlns:a16="http://schemas.microsoft.com/office/drawing/2014/main" id="{6D06954A-B438-E354-6213-F14206DDDB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18957" y="536739"/>
            <a:ext cx="3358538" cy="3358538"/>
          </a:xfrm>
          <a:prstGeom prst="rect">
            <a:avLst/>
          </a:prstGeom>
        </p:spPr>
      </p:pic>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609599" y="4572000"/>
            <a:ext cx="10965141" cy="895244"/>
          </a:xfrm>
        </p:spPr>
        <p:txBody>
          <a:bodyPr>
            <a:normAutofit/>
          </a:bodyPr>
          <a:lstStyle/>
          <a:p>
            <a:r>
              <a:rPr lang="de-DE" sz="4000" dirty="0">
                <a:solidFill>
                  <a:srgbClr val="FFFFFF"/>
                </a:solidFill>
              </a:rPr>
              <a:t>Modelling</a:t>
            </a:r>
          </a:p>
        </p:txBody>
      </p:sp>
    </p:spTree>
    <p:extLst>
      <p:ext uri="{BB962C8B-B14F-4D97-AF65-F5344CB8AC3E}">
        <p14:creationId xmlns:p14="http://schemas.microsoft.com/office/powerpoint/2010/main" val="1455335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0" name="Rectangle 19">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FIRST Iteration</a:t>
            </a:r>
            <a:br>
              <a:rPr lang="en-US" sz="3600" dirty="0">
                <a:solidFill>
                  <a:srgbClr val="FFFFFF"/>
                </a:solidFill>
              </a:rPr>
            </a:br>
            <a:br>
              <a:rPr lang="en-US" sz="3600" dirty="0">
                <a:solidFill>
                  <a:srgbClr val="FFFFFF"/>
                </a:solidFill>
              </a:rPr>
            </a:br>
            <a:r>
              <a:rPr lang="en-US" sz="3600" dirty="0">
                <a:solidFill>
                  <a:srgbClr val="FFFFFF"/>
                </a:solidFill>
              </a:rPr>
              <a:t>Unbalanced</a:t>
            </a:r>
            <a:br>
              <a:rPr lang="en-US" sz="3600" dirty="0">
                <a:solidFill>
                  <a:srgbClr val="FFFFFF"/>
                </a:solidFill>
              </a:rPr>
            </a:br>
            <a:endParaRPr lang="en-US" sz="3600" dirty="0">
              <a:solidFill>
                <a:srgbClr val="FFFFFF"/>
              </a:solidFill>
            </a:endParaRPr>
          </a:p>
        </p:txBody>
      </p:sp>
      <p:pic>
        <p:nvPicPr>
          <p:cNvPr id="4" name="Grafik 3">
            <a:extLst>
              <a:ext uri="{FF2B5EF4-FFF2-40B4-BE49-F238E27FC236}">
                <a16:creationId xmlns:a16="http://schemas.microsoft.com/office/drawing/2014/main" id="{1A6B7DF4-2A68-FD88-79F0-6447C5B1A417}"/>
              </a:ext>
            </a:extLst>
          </p:cNvPr>
          <p:cNvPicPr>
            <a:picLocks noChangeAspect="1"/>
          </p:cNvPicPr>
          <p:nvPr/>
        </p:nvPicPr>
        <p:blipFill>
          <a:blip r:embed="rId3"/>
          <a:stretch>
            <a:fillRect/>
          </a:stretch>
        </p:blipFill>
        <p:spPr>
          <a:xfrm>
            <a:off x="5411386" y="618067"/>
            <a:ext cx="5472198" cy="5598157"/>
          </a:xfrm>
          <a:prstGeom prst="rect">
            <a:avLst/>
          </a:prstGeom>
        </p:spPr>
      </p:pic>
    </p:spTree>
    <p:extLst>
      <p:ext uri="{BB962C8B-B14F-4D97-AF65-F5344CB8AC3E}">
        <p14:creationId xmlns:p14="http://schemas.microsoft.com/office/powerpoint/2010/main" val="151108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dirty="0">
                <a:solidFill>
                  <a:srgbClr val="FFFEFF"/>
                </a:solidFill>
              </a:rPr>
              <a:t>First Iteration unbalanced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1168037137"/>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594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40" name="Rectangle 39">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nhaltsplatzhalter 5">
            <a:extLst>
              <a:ext uri="{FF2B5EF4-FFF2-40B4-BE49-F238E27FC236}">
                <a16:creationId xmlns:a16="http://schemas.microsoft.com/office/drawing/2014/main" id="{6A088E08-3201-236B-A8F2-CBFC5198FA61}"/>
              </a:ext>
            </a:extLst>
          </p:cNvPr>
          <p:cNvPicPr>
            <a:picLocks noGrp="1" noChangeAspect="1"/>
          </p:cNvPicPr>
          <p:nvPr>
            <p:ph idx="1"/>
          </p:nvPr>
        </p:nvPicPr>
        <p:blipFill>
          <a:blip r:embed="rId3"/>
          <a:stretch>
            <a:fillRect/>
          </a:stretch>
        </p:blipFill>
        <p:spPr>
          <a:xfrm>
            <a:off x="447234" y="972790"/>
            <a:ext cx="11301984" cy="2486436"/>
          </a:xfrm>
          <a:prstGeom prst="rect">
            <a:avLst/>
          </a:prstGeom>
        </p:spPr>
      </p:pic>
      <p:sp>
        <p:nvSpPr>
          <p:cNvPr id="42" name="Rectangle 41">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09599" y="4572000"/>
            <a:ext cx="10965141" cy="895244"/>
          </a:xfrm>
        </p:spPr>
        <p:txBody>
          <a:bodyPr vert="horz" lIns="91440" tIns="45720" rIns="91440" bIns="45720" rtlCol="0" anchor="b">
            <a:normAutofit/>
          </a:bodyPr>
          <a:lstStyle/>
          <a:p>
            <a:r>
              <a:rPr lang="en-US" sz="4000" dirty="0">
                <a:solidFill>
                  <a:srgbClr val="FFFFFF"/>
                </a:solidFill>
              </a:rPr>
              <a:t>First Iteration unbalanced</a:t>
            </a:r>
          </a:p>
        </p:txBody>
      </p:sp>
    </p:spTree>
    <p:extLst>
      <p:ext uri="{BB962C8B-B14F-4D97-AF65-F5344CB8AC3E}">
        <p14:creationId xmlns:p14="http://schemas.microsoft.com/office/powerpoint/2010/main" val="1063091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FIRST Iteration</a:t>
            </a:r>
            <a:br>
              <a:rPr lang="en-US" sz="3600" dirty="0">
                <a:solidFill>
                  <a:srgbClr val="FFFFFF"/>
                </a:solidFill>
              </a:rPr>
            </a:br>
            <a:br>
              <a:rPr lang="en-US" sz="3600" dirty="0">
                <a:solidFill>
                  <a:srgbClr val="FFFFFF"/>
                </a:solidFill>
              </a:rPr>
            </a:br>
            <a:r>
              <a:rPr lang="en-US" sz="3600" dirty="0">
                <a:solidFill>
                  <a:srgbClr val="FFFFFF"/>
                </a:solidFill>
              </a:rPr>
              <a:t>Balanced</a:t>
            </a:r>
            <a:br>
              <a:rPr lang="en-US" sz="3600" dirty="0">
                <a:solidFill>
                  <a:srgbClr val="FFFFFF"/>
                </a:solidFill>
              </a:rPr>
            </a:br>
            <a:endParaRPr lang="en-US" sz="3600" dirty="0">
              <a:solidFill>
                <a:srgbClr val="FFFFFF"/>
              </a:solidFill>
            </a:endParaRPr>
          </a:p>
        </p:txBody>
      </p:sp>
      <p:pic>
        <p:nvPicPr>
          <p:cNvPr id="5" name="Grafik 4">
            <a:extLst>
              <a:ext uri="{FF2B5EF4-FFF2-40B4-BE49-F238E27FC236}">
                <a16:creationId xmlns:a16="http://schemas.microsoft.com/office/drawing/2014/main" id="{F8F279C8-C007-D572-A96C-92768C257858}"/>
              </a:ext>
            </a:extLst>
          </p:cNvPr>
          <p:cNvPicPr>
            <a:picLocks noChangeAspect="1"/>
          </p:cNvPicPr>
          <p:nvPr/>
        </p:nvPicPr>
        <p:blipFill>
          <a:blip r:embed="rId3"/>
          <a:stretch>
            <a:fillRect/>
          </a:stretch>
        </p:blipFill>
        <p:spPr>
          <a:xfrm>
            <a:off x="5593326" y="618067"/>
            <a:ext cx="5108317" cy="5598157"/>
          </a:xfrm>
          <a:prstGeom prst="rect">
            <a:avLst/>
          </a:prstGeom>
        </p:spPr>
      </p:pic>
    </p:spTree>
    <p:extLst>
      <p:ext uri="{BB962C8B-B14F-4D97-AF65-F5344CB8AC3E}">
        <p14:creationId xmlns:p14="http://schemas.microsoft.com/office/powerpoint/2010/main" val="1387117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a:solidFill>
                  <a:srgbClr val="FFFEFF"/>
                </a:solidFill>
              </a:rPr>
              <a:t>First Iteration 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899190514"/>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68547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40" name="Rectangle 39">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nhaltsplatzhalter 5">
            <a:extLst>
              <a:ext uri="{FF2B5EF4-FFF2-40B4-BE49-F238E27FC236}">
                <a16:creationId xmlns:a16="http://schemas.microsoft.com/office/drawing/2014/main" id="{5095F28B-F8B3-4132-E262-0A74619BD7EE}"/>
              </a:ext>
            </a:extLst>
          </p:cNvPr>
          <p:cNvPicPr>
            <a:picLocks noGrp="1" noChangeAspect="1"/>
          </p:cNvPicPr>
          <p:nvPr>
            <p:ph idx="1"/>
          </p:nvPr>
        </p:nvPicPr>
        <p:blipFill>
          <a:blip r:embed="rId3"/>
          <a:stretch>
            <a:fillRect/>
          </a:stretch>
        </p:blipFill>
        <p:spPr>
          <a:xfrm>
            <a:off x="447234" y="1325976"/>
            <a:ext cx="11301984" cy="1780063"/>
          </a:xfrm>
          <a:prstGeom prst="rect">
            <a:avLst/>
          </a:prstGeom>
        </p:spPr>
      </p:pic>
      <p:sp>
        <p:nvSpPr>
          <p:cNvPr id="42" name="Rectangle 41">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First Iteration Balanced</a:t>
            </a:r>
          </a:p>
        </p:txBody>
      </p:sp>
    </p:spTree>
    <p:extLst>
      <p:ext uri="{BB962C8B-B14F-4D97-AF65-F5344CB8AC3E}">
        <p14:creationId xmlns:p14="http://schemas.microsoft.com/office/powerpoint/2010/main" val="1139807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The </a:t>
            </a:r>
            <a:r>
              <a:rPr lang="de-DE" dirty="0" err="1"/>
              <a:t>first</a:t>
            </a:r>
            <a:r>
              <a:rPr lang="de-DE" dirty="0"/>
              <a:t> </a:t>
            </a:r>
            <a:r>
              <a:rPr lang="en-GB" dirty="0"/>
              <a:t>iteration</a:t>
            </a:r>
            <a:r>
              <a:rPr lang="de-DE" dirty="0"/>
              <a:t> </a:t>
            </a:r>
            <a:r>
              <a:rPr lang="de-DE" dirty="0" err="1"/>
              <a:t>shows</a:t>
            </a:r>
            <a:r>
              <a:rPr lang="de-DE" dirty="0"/>
              <a:t> </a:t>
            </a:r>
            <a:r>
              <a:rPr lang="de-DE" dirty="0" err="1"/>
              <a:t>that</a:t>
            </a:r>
            <a:r>
              <a:rPr lang="de-DE" dirty="0"/>
              <a:t> </a:t>
            </a:r>
            <a:r>
              <a:rPr lang="de-DE" dirty="0" err="1"/>
              <a:t>we</a:t>
            </a:r>
            <a:r>
              <a:rPr lang="de-DE" dirty="0"/>
              <a:t> </a:t>
            </a:r>
            <a:r>
              <a:rPr lang="de-DE" dirty="0" err="1"/>
              <a:t>need</a:t>
            </a:r>
            <a:r>
              <a:rPr lang="de-DE" dirty="0"/>
              <a:t> </a:t>
            </a:r>
            <a:r>
              <a:rPr lang="de-DE" dirty="0" err="1"/>
              <a:t>to</a:t>
            </a:r>
            <a:r>
              <a:rPr lang="de-DE" dirty="0"/>
              <a:t> </a:t>
            </a:r>
            <a:r>
              <a:rPr lang="de-DE" dirty="0" err="1"/>
              <a:t>enrich</a:t>
            </a:r>
            <a:r>
              <a:rPr lang="de-DE" dirty="0"/>
              <a:t> </a:t>
            </a:r>
            <a:r>
              <a:rPr lang="de-DE" dirty="0" err="1"/>
              <a:t>our</a:t>
            </a:r>
            <a:r>
              <a:rPr lang="de-DE" dirty="0"/>
              <a:t> </a:t>
            </a:r>
            <a:r>
              <a:rPr lang="de-DE" dirty="0" err="1"/>
              <a:t>data</a:t>
            </a:r>
            <a:endParaRPr lang="de-DE" dirty="0"/>
          </a:p>
        </p:txBody>
      </p:sp>
      <p:sp>
        <p:nvSpPr>
          <p:cNvPr id="3" name="Inhaltsplatzhalter 2"/>
          <p:cNvSpPr>
            <a:spLocks noGrp="1"/>
          </p:cNvSpPr>
          <p:nvPr>
            <p:ph idx="1"/>
          </p:nvPr>
        </p:nvSpPr>
        <p:spPr>
          <a:xfrm>
            <a:off x="581192" y="3671519"/>
            <a:ext cx="10487024" cy="1296431"/>
          </a:xfrm>
        </p:spPr>
        <p:txBody>
          <a:bodyPr/>
          <a:lstStyle/>
          <a:p>
            <a:r>
              <a:rPr lang="de-DE" dirty="0"/>
              <a:t>JSON Data </a:t>
            </a:r>
            <a:r>
              <a:rPr lang="de-DE" dirty="0" err="1"/>
              <a:t>could</a:t>
            </a:r>
            <a:r>
              <a:rPr lang="de-DE" dirty="0"/>
              <a:t> not </a:t>
            </a:r>
            <a:r>
              <a:rPr lang="de-DE" dirty="0" err="1"/>
              <a:t>processed</a:t>
            </a:r>
            <a:r>
              <a:rPr lang="de-DE" dirty="0"/>
              <a:t> via </a:t>
            </a:r>
            <a:r>
              <a:rPr lang="de-DE" dirty="0" err="1"/>
              <a:t>RapidMiner</a:t>
            </a:r>
            <a:r>
              <a:rPr lang="de-DE" dirty="0"/>
              <a:t>, so </a:t>
            </a:r>
            <a:r>
              <a:rPr lang="de-DE" dirty="0" err="1"/>
              <a:t>we</a:t>
            </a:r>
            <a:r>
              <a:rPr lang="de-DE" dirty="0"/>
              <a:t> </a:t>
            </a:r>
            <a:r>
              <a:rPr lang="de-DE" dirty="0" err="1"/>
              <a:t>need</a:t>
            </a:r>
            <a:r>
              <a:rPr lang="de-DE" dirty="0"/>
              <a:t> </a:t>
            </a:r>
            <a:r>
              <a:rPr lang="de-DE" dirty="0" err="1"/>
              <a:t>to</a:t>
            </a:r>
            <a:r>
              <a:rPr lang="de-DE" dirty="0"/>
              <a:t> </a:t>
            </a:r>
            <a:r>
              <a:rPr lang="de-DE" dirty="0" err="1"/>
              <a:t>transform</a:t>
            </a:r>
            <a:r>
              <a:rPr lang="de-DE" dirty="0"/>
              <a:t> </a:t>
            </a:r>
            <a:r>
              <a:rPr lang="de-DE" dirty="0" err="1"/>
              <a:t>it</a:t>
            </a:r>
            <a:r>
              <a:rPr lang="de-DE" dirty="0"/>
              <a:t> </a:t>
            </a:r>
            <a:r>
              <a:rPr lang="de-DE" dirty="0" err="1"/>
              <a:t>Phyton</a:t>
            </a:r>
            <a:r>
              <a:rPr lang="de-DE" dirty="0"/>
              <a:t> </a:t>
            </a:r>
            <a:r>
              <a:rPr lang="de-DE" dirty="0" err="1"/>
              <a:t>to</a:t>
            </a:r>
            <a:r>
              <a:rPr lang="de-DE" dirty="0"/>
              <a:t> </a:t>
            </a:r>
            <a:r>
              <a:rPr lang="de-DE" dirty="0" err="1"/>
              <a:t>generate</a:t>
            </a:r>
            <a:r>
              <a:rPr lang="de-DE" dirty="0"/>
              <a:t> a </a:t>
            </a:r>
            <a:r>
              <a:rPr lang="de-DE" dirty="0" err="1"/>
              <a:t>local</a:t>
            </a:r>
            <a:r>
              <a:rPr lang="de-DE" dirty="0"/>
              <a:t> </a:t>
            </a:r>
            <a:r>
              <a:rPr lang="de-DE" dirty="0" err="1"/>
              <a:t>data</a:t>
            </a:r>
            <a:r>
              <a:rPr lang="de-DE" dirty="0"/>
              <a:t> </a:t>
            </a:r>
            <a:r>
              <a:rPr lang="de-DE" dirty="0" err="1"/>
              <a:t>whitch</a:t>
            </a:r>
            <a:r>
              <a:rPr lang="de-DE" dirty="0"/>
              <a:t> </a:t>
            </a:r>
            <a:r>
              <a:rPr lang="de-DE" dirty="0" err="1"/>
              <a:t>can</a:t>
            </a:r>
            <a:r>
              <a:rPr lang="de-DE" dirty="0"/>
              <a:t> </a:t>
            </a:r>
            <a:r>
              <a:rPr lang="de-DE" dirty="0" err="1"/>
              <a:t>be</a:t>
            </a:r>
            <a:r>
              <a:rPr lang="de-DE" dirty="0"/>
              <a:t> </a:t>
            </a:r>
            <a:r>
              <a:rPr lang="de-DE" dirty="0" err="1"/>
              <a:t>used</a:t>
            </a:r>
            <a:r>
              <a:rPr lang="de-DE" dirty="0"/>
              <a:t> </a:t>
            </a:r>
            <a:r>
              <a:rPr lang="de-DE" dirty="0" err="1"/>
              <a:t>with</a:t>
            </a:r>
            <a:r>
              <a:rPr lang="de-DE" dirty="0"/>
              <a:t> </a:t>
            </a:r>
            <a:r>
              <a:rPr lang="de-DE" dirty="0" err="1"/>
              <a:t>RapidMiner</a:t>
            </a:r>
            <a:r>
              <a:rPr lang="de-DE" dirty="0"/>
              <a:t>.</a:t>
            </a:r>
          </a:p>
          <a:p>
            <a:endParaRPr lang="de-DE" dirty="0"/>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de-DE" dirty="0" err="1"/>
              <a:t>Two</a:t>
            </a:r>
            <a:r>
              <a:rPr lang="de-DE" dirty="0"/>
              <a:t> </a:t>
            </a:r>
            <a:r>
              <a:rPr lang="de-DE" dirty="0" err="1"/>
              <a:t>new</a:t>
            </a:r>
            <a:r>
              <a:rPr lang="de-DE" dirty="0"/>
              <a:t> </a:t>
            </a:r>
            <a:r>
              <a:rPr lang="de-DE" dirty="0" err="1"/>
              <a:t>data</a:t>
            </a:r>
            <a:r>
              <a:rPr lang="de-DE" dirty="0"/>
              <a:t> </a:t>
            </a:r>
            <a:r>
              <a:rPr lang="de-DE" dirty="0" err="1"/>
              <a:t>sets</a:t>
            </a:r>
            <a:r>
              <a:rPr lang="de-DE" dirty="0"/>
              <a:t> </a:t>
            </a:r>
            <a:r>
              <a:rPr lang="de-DE" dirty="0" err="1"/>
              <a:t>are</a:t>
            </a:r>
            <a:r>
              <a:rPr lang="de-DE" dirty="0"/>
              <a:t> </a:t>
            </a:r>
            <a:r>
              <a:rPr lang="de-DE" dirty="0" err="1"/>
              <a:t>needed</a:t>
            </a:r>
            <a:r>
              <a:rPr lang="de-DE" dirty="0"/>
              <a:t> </a:t>
            </a:r>
            <a:r>
              <a:rPr lang="de-DE" dirty="0" err="1"/>
              <a:t>to</a:t>
            </a:r>
            <a:r>
              <a:rPr lang="de-DE" dirty="0"/>
              <a:t> </a:t>
            </a:r>
            <a:r>
              <a:rPr lang="de-DE" dirty="0" err="1"/>
              <a:t>get</a:t>
            </a:r>
            <a:r>
              <a:rPr lang="de-DE" dirty="0"/>
              <a:t> </a:t>
            </a:r>
            <a:r>
              <a:rPr lang="de-DE" dirty="0" err="1"/>
              <a:t>following</a:t>
            </a:r>
            <a:r>
              <a:rPr lang="de-DE" dirty="0"/>
              <a:t> </a:t>
            </a:r>
            <a:r>
              <a:rPr lang="de-DE" dirty="0" err="1"/>
              <a:t>information</a:t>
            </a:r>
            <a:r>
              <a:rPr lang="de-DE" dirty="0"/>
              <a:t>:</a:t>
            </a:r>
          </a:p>
          <a:p>
            <a:pPr lvl="1">
              <a:buFont typeface="Wingdings" panose="05000000000000000000" pitchFamily="2" charset="2"/>
              <a:buChar char="Ø"/>
            </a:pPr>
            <a:r>
              <a:rPr lang="en-US" dirty="0"/>
              <a:t>artists.csv </a:t>
            </a:r>
            <a:r>
              <a:rPr lang="en-US" dirty="0">
                <a:sym typeface="Wingdings" panose="05000000000000000000" pitchFamily="2" charset="2"/>
              </a:rPr>
              <a:t> </a:t>
            </a:r>
            <a:r>
              <a:rPr lang="en-US" b="1" dirty="0">
                <a:sym typeface="Wingdings" panose="05000000000000000000" pitchFamily="2" charset="2"/>
              </a:rPr>
              <a:t>Metrics e.g. popularity and followers</a:t>
            </a:r>
            <a:r>
              <a:rPr lang="en-US" dirty="0">
                <a:sym typeface="Wingdings" panose="05000000000000000000" pitchFamily="2" charset="2"/>
              </a:rPr>
              <a:t> of the artist</a:t>
            </a:r>
            <a:endParaRPr lang="en-US" dirty="0"/>
          </a:p>
          <a:p>
            <a:pPr lvl="1">
              <a:buFont typeface="Wingdings" panose="05000000000000000000" pitchFamily="2" charset="2"/>
              <a:buChar char="Ø"/>
            </a:pPr>
            <a:r>
              <a:rPr lang="en-US" dirty="0" err="1"/>
              <a:t>dict_artists.json</a:t>
            </a:r>
            <a:r>
              <a:rPr lang="en-US" dirty="0"/>
              <a:t> </a:t>
            </a:r>
            <a:r>
              <a:rPr lang="en-US" dirty="0">
                <a:sym typeface="Wingdings" panose="05000000000000000000" pitchFamily="2" charset="2"/>
              </a:rPr>
              <a:t> </a:t>
            </a:r>
            <a:r>
              <a:rPr lang="en-US" b="1" dirty="0"/>
              <a:t> Recommendation </a:t>
            </a:r>
            <a:r>
              <a:rPr lang="en-US" dirty="0"/>
              <a:t>of artists</a:t>
            </a:r>
          </a:p>
          <a:p>
            <a:pPr marL="0" indent="0">
              <a:buNone/>
            </a:pPr>
            <a:endParaRPr lang="en-US" dirty="0"/>
          </a:p>
        </p:txBody>
      </p:sp>
    </p:spTree>
    <p:extLst>
      <p:ext uri="{BB962C8B-B14F-4D97-AF65-F5344CB8AC3E}">
        <p14:creationId xmlns:p14="http://schemas.microsoft.com/office/powerpoint/2010/main" val="922975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rmAutofit fontScale="90000"/>
          </a:bodyPr>
          <a:lstStyle/>
          <a:p>
            <a:br>
              <a:rPr lang="de-DE" dirty="0"/>
            </a:br>
            <a:br>
              <a:rPr lang="de-DE" dirty="0"/>
            </a:br>
            <a:r>
              <a:rPr lang="de-DE" dirty="0"/>
              <a:t>SCOPE</a:t>
            </a:r>
            <a:br>
              <a:rPr lang="de-DE" dirty="0"/>
            </a:br>
            <a:r>
              <a:rPr lang="en-US" dirty="0"/>
              <a:t>Identify Possible top hits based on song features</a:t>
            </a:r>
            <a:br>
              <a:rPr lang="en-US" dirty="0"/>
            </a:br>
            <a:endParaRPr lang="de-DE" dirty="0"/>
          </a:p>
        </p:txBody>
      </p:sp>
      <p:sp>
        <p:nvSpPr>
          <p:cNvPr id="3" name="Inhaltsplatzhalter 2"/>
          <p:cNvSpPr>
            <a:spLocks noGrp="1"/>
          </p:cNvSpPr>
          <p:nvPr>
            <p:ph idx="1"/>
          </p:nvPr>
        </p:nvSpPr>
        <p:spPr/>
        <p:txBody>
          <a:bodyPr>
            <a:normAutofit/>
          </a:bodyPr>
          <a:lstStyle/>
          <a:p>
            <a:r>
              <a:rPr lang="en-US" b="1" dirty="0"/>
              <a:t>Background: </a:t>
            </a:r>
            <a:r>
              <a:rPr lang="en-US" dirty="0"/>
              <a:t>Traditionally the music industry has relied on gut feelings and intuition to identify potential hits, but now data science techniques can be used to analyze song features and predict which songs are most likely to become popular/top hit.</a:t>
            </a:r>
          </a:p>
          <a:p>
            <a:r>
              <a:rPr lang="en-US" b="1" dirty="0"/>
              <a:t>Objectives:</a:t>
            </a:r>
            <a:r>
              <a:rPr lang="en-US" dirty="0"/>
              <a:t> By analyzing the song features such as tempo, danceability, energy, and others, we aim to understand the characteristics that make a song popular. This information can be useful for music streaming platforms, record labels, and artists to make informed decisions about their music releases and marketing strategies.</a:t>
            </a:r>
          </a:p>
          <a:p>
            <a:r>
              <a:rPr lang="en-US" b="1" dirty="0"/>
              <a:t>Model evaluation:</a:t>
            </a:r>
            <a:r>
              <a:rPr lang="en-US" dirty="0"/>
              <a:t> We will compare different models regarding accuracy, precision, recall. </a:t>
            </a:r>
          </a:p>
          <a:p>
            <a:pPr lvl="1">
              <a:buFont typeface="Wingdings" panose="05000000000000000000" pitchFamily="2" charset="2"/>
              <a:buChar char="Ø"/>
            </a:pPr>
            <a:endParaRPr lang="en-US" dirty="0"/>
          </a:p>
        </p:txBody>
      </p:sp>
    </p:spTree>
    <p:extLst>
      <p:ext uri="{BB962C8B-B14F-4D97-AF65-F5344CB8AC3E}">
        <p14:creationId xmlns:p14="http://schemas.microsoft.com/office/powerpoint/2010/main" val="2940838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stretch>
            <a:fillRect/>
          </a:stretch>
        </p:blipFill>
        <p:spPr>
          <a:xfrm>
            <a:off x="1400969" y="536739"/>
            <a:ext cx="9394513" cy="3358538"/>
          </a:xfrm>
          <a:prstGeom prst="rect">
            <a:avLst/>
          </a:prstGeom>
        </p:spPr>
      </p:pic>
      <p:sp>
        <p:nvSpPr>
          <p:cNvPr id="18" name="Rectangle 17">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09599" y="4572000"/>
            <a:ext cx="10965141" cy="895244"/>
          </a:xfrm>
        </p:spPr>
        <p:txBody>
          <a:bodyPr vert="horz" lIns="91440" tIns="45720" rIns="91440" bIns="45720" rtlCol="0" anchor="b">
            <a:normAutofit/>
          </a:bodyPr>
          <a:lstStyle/>
          <a:p>
            <a:pPr>
              <a:lnSpc>
                <a:spcPct val="90000"/>
              </a:lnSpc>
            </a:pPr>
            <a:r>
              <a:rPr lang="en-US" sz="2800">
                <a:solidFill>
                  <a:srgbClr val="FFFFFF"/>
                </a:solidFill>
              </a:rPr>
              <a:t>The first iteration shows that we need to enrich our data</a:t>
            </a:r>
          </a:p>
        </p:txBody>
      </p:sp>
    </p:spTree>
    <p:extLst>
      <p:ext uri="{BB962C8B-B14F-4D97-AF65-F5344CB8AC3E}">
        <p14:creationId xmlns:p14="http://schemas.microsoft.com/office/powerpoint/2010/main" val="2789764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1" name="Rectangle 30">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09599" y="4572000"/>
            <a:ext cx="10965141" cy="895244"/>
          </a:xfrm>
        </p:spPr>
        <p:txBody>
          <a:bodyPr vert="horz" lIns="91440" tIns="45720" rIns="91440" bIns="45720" rtlCol="0" anchor="b">
            <a:normAutofit/>
          </a:bodyPr>
          <a:lstStyle/>
          <a:p>
            <a:pPr>
              <a:lnSpc>
                <a:spcPct val="90000"/>
              </a:lnSpc>
            </a:pPr>
            <a:r>
              <a:rPr lang="en-US" sz="2800">
                <a:solidFill>
                  <a:srgbClr val="FFFFFF"/>
                </a:solidFill>
              </a:rPr>
              <a:t>The first iteration shows that we need to enrich our data</a:t>
            </a:r>
          </a:p>
        </p:txBody>
      </p:sp>
      <p:pic>
        <p:nvPicPr>
          <p:cNvPr id="8" name="Grafik 7">
            <a:extLst>
              <a:ext uri="{FF2B5EF4-FFF2-40B4-BE49-F238E27FC236}">
                <a16:creationId xmlns:a16="http://schemas.microsoft.com/office/drawing/2014/main" id="{26B00725-0284-EC16-3037-CD0CFC088933}"/>
              </a:ext>
            </a:extLst>
          </p:cNvPr>
          <p:cNvPicPr>
            <a:picLocks noChangeAspect="1"/>
          </p:cNvPicPr>
          <p:nvPr/>
        </p:nvPicPr>
        <p:blipFill>
          <a:blip r:embed="rId2"/>
          <a:stretch>
            <a:fillRect/>
          </a:stretch>
        </p:blipFill>
        <p:spPr>
          <a:xfrm>
            <a:off x="628959" y="540585"/>
            <a:ext cx="10945781" cy="3489834"/>
          </a:xfrm>
          <a:prstGeom prst="rect">
            <a:avLst/>
          </a:prstGeom>
        </p:spPr>
      </p:pic>
    </p:spTree>
    <p:extLst>
      <p:ext uri="{BB962C8B-B14F-4D97-AF65-F5344CB8AC3E}">
        <p14:creationId xmlns:p14="http://schemas.microsoft.com/office/powerpoint/2010/main" val="2404115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E9E2CBCC-17A2-B3B2-885C-26FC59F4A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85" y="638944"/>
            <a:ext cx="10903429" cy="6133179"/>
          </a:xfrm>
          <a:prstGeom prst="rect">
            <a:avLst/>
          </a:prstGeom>
        </p:spPr>
      </p:pic>
      <p:sp>
        <p:nvSpPr>
          <p:cNvPr id="6" name="Rectangle 5">
            <a:extLst>
              <a:ext uri="{FF2B5EF4-FFF2-40B4-BE49-F238E27FC236}">
                <a16:creationId xmlns:a16="http://schemas.microsoft.com/office/drawing/2014/main" id="{D854EF8E-3873-4BA5-7D8B-36E998C40817}"/>
              </a:ext>
            </a:extLst>
          </p:cNvPr>
          <p:cNvSpPr/>
          <p:nvPr/>
        </p:nvSpPr>
        <p:spPr>
          <a:xfrm>
            <a:off x="6335486" y="638943"/>
            <a:ext cx="445232" cy="3765105"/>
          </a:xfrm>
          <a:prstGeom prst="rect">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817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Bar chart">
            <a:extLst>
              <a:ext uri="{FF2B5EF4-FFF2-40B4-BE49-F238E27FC236}">
                <a16:creationId xmlns:a16="http://schemas.microsoft.com/office/drawing/2014/main" id="{6D06954A-B438-E354-6213-F14206DDDB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18957" y="536739"/>
            <a:ext cx="3358538" cy="3358538"/>
          </a:xfrm>
          <a:prstGeom prst="rect">
            <a:avLst/>
          </a:prstGeom>
        </p:spPr>
      </p:pic>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609599" y="4572000"/>
            <a:ext cx="10965141" cy="895244"/>
          </a:xfrm>
        </p:spPr>
        <p:txBody>
          <a:bodyPr>
            <a:normAutofit/>
          </a:bodyPr>
          <a:lstStyle/>
          <a:p>
            <a:r>
              <a:rPr lang="de-DE" sz="4000" dirty="0">
                <a:solidFill>
                  <a:srgbClr val="FFFFFF"/>
                </a:solidFill>
              </a:rPr>
              <a:t>Second Iteration</a:t>
            </a:r>
          </a:p>
        </p:txBody>
      </p:sp>
    </p:spTree>
    <p:extLst>
      <p:ext uri="{BB962C8B-B14F-4D97-AF65-F5344CB8AC3E}">
        <p14:creationId xmlns:p14="http://schemas.microsoft.com/office/powerpoint/2010/main" val="3183492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Inhaltsplatzhalter 6">
            <a:extLst>
              <a:ext uri="{FF2B5EF4-FFF2-40B4-BE49-F238E27FC236}">
                <a16:creationId xmlns:a16="http://schemas.microsoft.com/office/drawing/2014/main" id="{5CB768A8-3FC4-4036-6F50-082305B03308}"/>
              </a:ext>
            </a:extLst>
          </p:cNvPr>
          <p:cNvPicPr>
            <a:picLocks noGrp="1" noChangeAspect="1"/>
          </p:cNvPicPr>
          <p:nvPr>
            <p:ph idx="1"/>
          </p:nvPr>
        </p:nvPicPr>
        <p:blipFill>
          <a:blip r:embed="rId2"/>
          <a:stretch>
            <a:fillRect/>
          </a:stretch>
        </p:blipFill>
        <p:spPr>
          <a:xfrm>
            <a:off x="2082218" y="874608"/>
            <a:ext cx="7997970" cy="3239177"/>
          </a:xfrm>
          <a:prstGeom prst="rect">
            <a:avLst/>
          </a:prstGeom>
        </p:spPr>
      </p:pic>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pPr>
              <a:lnSpc>
                <a:spcPct val="90000"/>
              </a:lnSpc>
            </a:pPr>
            <a:r>
              <a:rPr lang="en-US" sz="3300">
                <a:solidFill>
                  <a:srgbClr val="FFFFFF"/>
                </a:solidFill>
              </a:rPr>
              <a:t>Second Iteration</a:t>
            </a:r>
            <a:br>
              <a:rPr lang="en-US" sz="3300">
                <a:solidFill>
                  <a:srgbClr val="FFFFFF"/>
                </a:solidFill>
              </a:rPr>
            </a:br>
            <a:r>
              <a:rPr lang="en-US" sz="3300">
                <a:solidFill>
                  <a:srgbClr val="FFFFFF"/>
                </a:solidFill>
              </a:rPr>
              <a:t>Model Template -- Parameter Tuning</a:t>
            </a:r>
          </a:p>
        </p:txBody>
      </p:sp>
    </p:spTree>
    <p:extLst>
      <p:ext uri="{BB962C8B-B14F-4D97-AF65-F5344CB8AC3E}">
        <p14:creationId xmlns:p14="http://schemas.microsoft.com/office/powerpoint/2010/main" val="3558864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8" name="Rectangle 2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31" name="Rectangle 3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Second Iteration </a:t>
            </a:r>
            <a:br>
              <a:rPr lang="en-US" sz="3600">
                <a:solidFill>
                  <a:srgbClr val="FFFFFF"/>
                </a:solidFill>
              </a:rPr>
            </a:br>
            <a:r>
              <a:rPr lang="en-US" sz="3600">
                <a:solidFill>
                  <a:srgbClr val="FFFFFF"/>
                </a:solidFill>
              </a:rPr>
              <a:t>Results After Training</a:t>
            </a:r>
          </a:p>
        </p:txBody>
      </p:sp>
      <p:pic>
        <p:nvPicPr>
          <p:cNvPr id="15" name="Grafik 14">
            <a:extLst>
              <a:ext uri="{FF2B5EF4-FFF2-40B4-BE49-F238E27FC236}">
                <a16:creationId xmlns:a16="http://schemas.microsoft.com/office/drawing/2014/main" id="{4DEB3948-1527-16D0-B9D9-2E269B279834}"/>
              </a:ext>
            </a:extLst>
          </p:cNvPr>
          <p:cNvPicPr>
            <a:picLocks noChangeAspect="1"/>
          </p:cNvPicPr>
          <p:nvPr/>
        </p:nvPicPr>
        <p:blipFill>
          <a:blip r:embed="rId3"/>
          <a:stretch>
            <a:fillRect/>
          </a:stretch>
        </p:blipFill>
        <p:spPr>
          <a:xfrm>
            <a:off x="4765053" y="1167828"/>
            <a:ext cx="6764864" cy="4498634"/>
          </a:xfrm>
          <a:prstGeom prst="rect">
            <a:avLst/>
          </a:prstGeom>
        </p:spPr>
      </p:pic>
    </p:spTree>
    <p:extLst>
      <p:ext uri="{BB962C8B-B14F-4D97-AF65-F5344CB8AC3E}">
        <p14:creationId xmlns:p14="http://schemas.microsoft.com/office/powerpoint/2010/main" val="2426989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C2840C6-6494-4E12-A428-2012DA7DD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8CF5084D-B617-4011-8406-A93B64723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583" y="608797"/>
            <a:ext cx="5009388" cy="578176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81872" y="1204126"/>
            <a:ext cx="4476811" cy="3358833"/>
          </a:xfrm>
        </p:spPr>
        <p:txBody>
          <a:bodyPr vert="horz" lIns="91440" tIns="45720" rIns="91440" bIns="45720" rtlCol="0" anchor="b">
            <a:normAutofit/>
          </a:bodyPr>
          <a:lstStyle/>
          <a:p>
            <a:r>
              <a:rPr lang="en-US" sz="4000" dirty="0">
                <a:solidFill>
                  <a:srgbClr val="FFFFFF"/>
                </a:solidFill>
              </a:rPr>
              <a:t>Second Iteration</a:t>
            </a:r>
            <a:br>
              <a:rPr lang="en-US" sz="4000" dirty="0">
                <a:solidFill>
                  <a:srgbClr val="FFFFFF"/>
                </a:solidFill>
              </a:rPr>
            </a:br>
            <a:r>
              <a:rPr lang="en-US" sz="4000" dirty="0">
                <a:solidFill>
                  <a:srgbClr val="FFFFFF"/>
                </a:solidFill>
              </a:rPr>
              <a:t>Model Template -- Ensembles</a:t>
            </a:r>
          </a:p>
        </p:txBody>
      </p:sp>
      <p:pic>
        <p:nvPicPr>
          <p:cNvPr id="6" name="Inhaltsplatzhalter 5">
            <a:extLst>
              <a:ext uri="{FF2B5EF4-FFF2-40B4-BE49-F238E27FC236}">
                <a16:creationId xmlns:a16="http://schemas.microsoft.com/office/drawing/2014/main" id="{B88ED279-C1D1-2BED-99E9-87C16235764F}"/>
              </a:ext>
            </a:extLst>
          </p:cNvPr>
          <p:cNvPicPr>
            <a:picLocks noGrp="1" noChangeAspect="1"/>
          </p:cNvPicPr>
          <p:nvPr>
            <p:ph idx="1"/>
          </p:nvPr>
        </p:nvPicPr>
        <p:blipFill>
          <a:blip r:embed="rId2"/>
          <a:stretch>
            <a:fillRect/>
          </a:stretch>
        </p:blipFill>
        <p:spPr>
          <a:xfrm>
            <a:off x="6095999" y="1000079"/>
            <a:ext cx="5433917" cy="4999203"/>
          </a:xfrm>
          <a:prstGeom prst="rect">
            <a:avLst/>
          </a:prstGeom>
        </p:spPr>
      </p:pic>
    </p:spTree>
    <p:extLst>
      <p:ext uri="{BB962C8B-B14F-4D97-AF65-F5344CB8AC3E}">
        <p14:creationId xmlns:p14="http://schemas.microsoft.com/office/powerpoint/2010/main" val="1576359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2" name="Rectangle 21">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Second Iteration </a:t>
            </a:r>
            <a:br>
              <a:rPr lang="en-US" sz="3600" dirty="0">
                <a:solidFill>
                  <a:srgbClr val="FFFFFF"/>
                </a:solidFill>
              </a:rPr>
            </a:br>
            <a:r>
              <a:rPr lang="en-US" sz="3600" dirty="0">
                <a:solidFill>
                  <a:srgbClr val="FFFFFF"/>
                </a:solidFill>
              </a:rPr>
              <a:t>Modeling Result – ROC Balanced</a:t>
            </a:r>
            <a:br>
              <a:rPr lang="en-US" sz="3600" dirty="0">
                <a:solidFill>
                  <a:srgbClr val="FFFFFF"/>
                </a:solidFill>
              </a:rPr>
            </a:br>
            <a:endParaRPr lang="en-US" sz="3600" dirty="0">
              <a:solidFill>
                <a:srgbClr val="FFFFFF"/>
              </a:solidFill>
            </a:endParaRPr>
          </a:p>
        </p:txBody>
      </p:sp>
      <p:pic>
        <p:nvPicPr>
          <p:cNvPr id="6" name="Inhaltsplatzhalter 5">
            <a:extLst>
              <a:ext uri="{FF2B5EF4-FFF2-40B4-BE49-F238E27FC236}">
                <a16:creationId xmlns:a16="http://schemas.microsoft.com/office/drawing/2014/main" id="{ECD5BB94-0381-5599-B6D7-52DC168B93A5}"/>
              </a:ext>
            </a:extLst>
          </p:cNvPr>
          <p:cNvPicPr>
            <a:picLocks noGrp="1" noChangeAspect="1"/>
          </p:cNvPicPr>
          <p:nvPr>
            <p:ph idx="1"/>
          </p:nvPr>
        </p:nvPicPr>
        <p:blipFill>
          <a:blip r:embed="rId3"/>
          <a:stretch>
            <a:fillRect/>
          </a:stretch>
        </p:blipFill>
        <p:spPr>
          <a:xfrm>
            <a:off x="4765053" y="1083267"/>
            <a:ext cx="6764864" cy="4667756"/>
          </a:xfrm>
          <a:prstGeom prst="rect">
            <a:avLst/>
          </a:prstGeom>
        </p:spPr>
      </p:pic>
    </p:spTree>
    <p:extLst>
      <p:ext uri="{BB962C8B-B14F-4D97-AF65-F5344CB8AC3E}">
        <p14:creationId xmlns:p14="http://schemas.microsoft.com/office/powerpoint/2010/main" val="201829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dirty="0">
                <a:solidFill>
                  <a:srgbClr val="FFFEFF"/>
                </a:solidFill>
              </a:rPr>
              <a:t>Second Iteration Balanced Model Results</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2677036377"/>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595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2832572108"/>
              </p:ext>
            </p:extLst>
          </p:nvPr>
        </p:nvGraphicFramePr>
        <p:xfrm>
          <a:off x="581025" y="1071797"/>
          <a:ext cx="11029950" cy="5084049"/>
        </p:xfrm>
        <a:graphic>
          <a:graphicData uri="http://schemas.openxmlformats.org/drawingml/2006/chart">
            <c:chart xmlns:c="http://schemas.openxmlformats.org/drawingml/2006/chart" xmlns:r="http://schemas.openxmlformats.org/officeDocument/2006/relationships" r:id="rId3"/>
          </a:graphicData>
        </a:graphic>
      </p:graphicFrame>
      <p:sp>
        <p:nvSpPr>
          <p:cNvPr id="2" name="Rechteck 1">
            <a:extLst>
              <a:ext uri="{FF2B5EF4-FFF2-40B4-BE49-F238E27FC236}">
                <a16:creationId xmlns:a16="http://schemas.microsoft.com/office/drawing/2014/main" id="{BE7794FB-929B-26C7-842A-25C0477104DE}"/>
              </a:ext>
            </a:extLst>
          </p:cNvPr>
          <p:cNvSpPr/>
          <p:nvPr/>
        </p:nvSpPr>
        <p:spPr>
          <a:xfrm>
            <a:off x="1814732" y="4445391"/>
            <a:ext cx="5859194"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A37EC8B1-CF19-ED6F-BC7F-B5BE4B287A3C}"/>
              </a:ext>
            </a:extLst>
          </p:cNvPr>
          <p:cNvSpPr/>
          <p:nvPr/>
        </p:nvSpPr>
        <p:spPr>
          <a:xfrm>
            <a:off x="6527408" y="2734936"/>
            <a:ext cx="583809" cy="137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538F0A3B-69E3-6689-6DEB-717AC0FAFD43}"/>
              </a:ext>
            </a:extLst>
          </p:cNvPr>
          <p:cNvSpPr/>
          <p:nvPr/>
        </p:nvSpPr>
        <p:spPr>
          <a:xfrm>
            <a:off x="8166295" y="4445391"/>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461772CF-F7F6-0286-7AC4-B4A72F9DC1EA}"/>
              </a:ext>
            </a:extLst>
          </p:cNvPr>
          <p:cNvSpPr/>
          <p:nvPr/>
        </p:nvSpPr>
        <p:spPr>
          <a:xfrm>
            <a:off x="3927011"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D1749B24-28D0-3B8F-0FC8-1902A65F189E}"/>
              </a:ext>
            </a:extLst>
          </p:cNvPr>
          <p:cNvSpPr/>
          <p:nvPr/>
        </p:nvSpPr>
        <p:spPr>
          <a:xfrm>
            <a:off x="8166295"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52C2B272-C353-698B-0369-60F836E8DE9D}"/>
              </a:ext>
            </a:extLst>
          </p:cNvPr>
          <p:cNvSpPr/>
          <p:nvPr/>
        </p:nvSpPr>
        <p:spPr>
          <a:xfrm>
            <a:off x="1934308" y="1899138"/>
            <a:ext cx="1019907" cy="221566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10F85C0D-805F-9216-E9F3-8E8032B2EBFE}"/>
              </a:ext>
            </a:extLst>
          </p:cNvPr>
          <p:cNvSpPr/>
          <p:nvPr/>
        </p:nvSpPr>
        <p:spPr>
          <a:xfrm>
            <a:off x="7111218" y="3006968"/>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71E9A5F1-9680-78FF-0E4D-2C6137F918BF}"/>
              </a:ext>
            </a:extLst>
          </p:cNvPr>
          <p:cNvSpPr/>
          <p:nvPr/>
        </p:nvSpPr>
        <p:spPr>
          <a:xfrm>
            <a:off x="7474634"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E4C92E47-81E7-616B-43EC-AA9988F0B25A}"/>
              </a:ext>
            </a:extLst>
          </p:cNvPr>
          <p:cNvSpPr/>
          <p:nvPr/>
        </p:nvSpPr>
        <p:spPr>
          <a:xfrm>
            <a:off x="7838051"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64598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rmAutofit fontScale="90000"/>
          </a:bodyPr>
          <a:lstStyle/>
          <a:p>
            <a:br>
              <a:rPr lang="de-DE" dirty="0"/>
            </a:br>
            <a:br>
              <a:rPr lang="de-DE" dirty="0"/>
            </a:br>
            <a:r>
              <a:rPr lang="de-DE" dirty="0"/>
              <a:t>SCOPE</a:t>
            </a:r>
            <a:br>
              <a:rPr lang="de-DE" dirty="0"/>
            </a:br>
            <a:r>
              <a:rPr lang="en-US" dirty="0"/>
              <a:t>Identify Possible top hits based on song features</a:t>
            </a:r>
            <a:br>
              <a:rPr lang="en-US" dirty="0"/>
            </a:br>
            <a:endParaRPr lang="de-DE" dirty="0"/>
          </a:p>
        </p:txBody>
      </p:sp>
      <p:sp>
        <p:nvSpPr>
          <p:cNvPr id="3" name="Inhaltsplatzhalter 2"/>
          <p:cNvSpPr>
            <a:spLocks noGrp="1"/>
          </p:cNvSpPr>
          <p:nvPr>
            <p:ph idx="1"/>
          </p:nvPr>
        </p:nvSpPr>
        <p:spPr>
          <a:xfrm>
            <a:off x="581192" y="2005176"/>
            <a:ext cx="11029615" cy="3634486"/>
          </a:xfrm>
        </p:spPr>
        <p:txBody>
          <a:bodyPr>
            <a:normAutofit/>
          </a:bodyPr>
          <a:lstStyle/>
          <a:p>
            <a:r>
              <a:rPr lang="en-US" b="1" dirty="0"/>
              <a:t>Data sources:</a:t>
            </a:r>
            <a:r>
              <a:rPr lang="en-US" dirty="0"/>
              <a:t> we used four Spotify datasets provided by Kaggle. The datasets are:</a:t>
            </a:r>
          </a:p>
          <a:p>
            <a:pPr lvl="1">
              <a:buFont typeface="Wingdings" panose="05000000000000000000" pitchFamily="2" charset="2"/>
              <a:buChar char="Ø"/>
            </a:pPr>
            <a:r>
              <a:rPr lang="en-US" dirty="0"/>
              <a:t>3 data sets of the “Spotify Dataset 1921-2020, 600k+ Tracks” </a:t>
            </a:r>
          </a:p>
          <a:p>
            <a:pPr lvl="2">
              <a:buFont typeface="Wingdings" panose="05000000000000000000" pitchFamily="2" charset="2"/>
              <a:buChar char="Ø"/>
            </a:pPr>
            <a:r>
              <a:rPr lang="en-US" dirty="0">
                <a:sym typeface="Wingdings" panose="05000000000000000000" pitchFamily="2" charset="2"/>
              </a:rPr>
              <a:t>artists.csv  Artist features like Popularity, Followers etc.</a:t>
            </a:r>
          </a:p>
          <a:p>
            <a:pPr lvl="2">
              <a:buFont typeface="Wingdings" panose="05000000000000000000" pitchFamily="2" charset="2"/>
              <a:buChar char="Ø"/>
            </a:pPr>
            <a:r>
              <a:rPr lang="en-US" dirty="0" err="1">
                <a:sym typeface="Wingdings" panose="05000000000000000000" pitchFamily="2" charset="2"/>
              </a:rPr>
              <a:t>dict_artists.json</a:t>
            </a:r>
            <a:r>
              <a:rPr lang="en-US" dirty="0">
                <a:sym typeface="Wingdings" panose="05000000000000000000" pitchFamily="2" charset="2"/>
              </a:rPr>
              <a:t>  The artists recommended for fans of artists. </a:t>
            </a:r>
          </a:p>
          <a:p>
            <a:pPr lvl="2">
              <a:buFont typeface="Wingdings" panose="05000000000000000000" pitchFamily="2" charset="2"/>
              <a:buChar char="Ø"/>
            </a:pPr>
            <a:r>
              <a:rPr lang="en-US" dirty="0">
                <a:sym typeface="Wingdings" panose="05000000000000000000" pitchFamily="2" charset="2"/>
              </a:rPr>
              <a:t>tracks.csv  The audio features of tracks.</a:t>
            </a:r>
          </a:p>
          <a:p>
            <a:pPr lvl="1">
              <a:buFont typeface="Wingdings" panose="05000000000000000000" pitchFamily="2" charset="2"/>
              <a:buChar char="Ø"/>
            </a:pPr>
            <a:r>
              <a:rPr lang="en-US" dirty="0">
                <a:sym typeface="Wingdings" panose="05000000000000000000" pitchFamily="2" charset="2"/>
              </a:rPr>
              <a:t>1 data set of “Spotify tracks chart dataset (2014-2022)”</a:t>
            </a:r>
          </a:p>
          <a:p>
            <a:pPr lvl="2">
              <a:buFont typeface="Wingdings" panose="05000000000000000000" pitchFamily="2" charset="2"/>
              <a:buChar char="Ø"/>
            </a:pPr>
            <a:r>
              <a:rPr lang="en-US" dirty="0">
                <a:sym typeface="Wingdings" panose="05000000000000000000" pitchFamily="2" charset="2"/>
              </a:rPr>
              <a:t>charts.csv  This dataset is comprised of weekly Spotify track chart data from 2014 to 2022. Used to get the chart position of the song in various countries.</a:t>
            </a:r>
          </a:p>
          <a:p>
            <a:pPr lvl="1">
              <a:buFont typeface="Wingdings" panose="05000000000000000000" pitchFamily="2" charset="2"/>
              <a:buChar char="Ø"/>
            </a:pPr>
            <a:endParaRPr lang="en-US" dirty="0"/>
          </a:p>
        </p:txBody>
      </p:sp>
    </p:spTree>
    <p:extLst>
      <p:ext uri="{BB962C8B-B14F-4D97-AF65-F5344CB8AC3E}">
        <p14:creationId xmlns:p14="http://schemas.microsoft.com/office/powerpoint/2010/main" val="2725806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4" name="Rectangle 23">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Second Iteration </a:t>
            </a:r>
            <a:br>
              <a:rPr lang="en-US" sz="3600" dirty="0">
                <a:solidFill>
                  <a:srgbClr val="FFFFFF"/>
                </a:solidFill>
              </a:rPr>
            </a:br>
            <a:r>
              <a:rPr lang="en-US" sz="3600" dirty="0">
                <a:solidFill>
                  <a:srgbClr val="FFFFFF"/>
                </a:solidFill>
              </a:rPr>
              <a:t>Modeling Result – ROC unbalanced</a:t>
            </a:r>
            <a:br>
              <a:rPr lang="en-US" sz="3600" dirty="0">
                <a:solidFill>
                  <a:srgbClr val="FFFFFF"/>
                </a:solidFill>
              </a:rPr>
            </a:br>
            <a:endParaRPr lang="en-US" sz="3600" dirty="0">
              <a:solidFill>
                <a:srgbClr val="FFFFFF"/>
              </a:solidFill>
            </a:endParaRPr>
          </a:p>
        </p:txBody>
      </p:sp>
      <p:pic>
        <p:nvPicPr>
          <p:cNvPr id="8" name="Inhaltsplatzhalter 7">
            <a:extLst>
              <a:ext uri="{FF2B5EF4-FFF2-40B4-BE49-F238E27FC236}">
                <a16:creationId xmlns:a16="http://schemas.microsoft.com/office/drawing/2014/main" id="{AAF545FD-6E59-DE4A-6C35-8411C55BB378}"/>
              </a:ext>
            </a:extLst>
          </p:cNvPr>
          <p:cNvPicPr>
            <a:picLocks noGrp="1" noChangeAspect="1"/>
          </p:cNvPicPr>
          <p:nvPr>
            <p:ph idx="1"/>
          </p:nvPr>
        </p:nvPicPr>
        <p:blipFill>
          <a:blip r:embed="rId3"/>
          <a:stretch>
            <a:fillRect/>
          </a:stretch>
        </p:blipFill>
        <p:spPr>
          <a:xfrm>
            <a:off x="4765053" y="1421511"/>
            <a:ext cx="6764864" cy="3991269"/>
          </a:xfrm>
          <a:prstGeom prst="rect">
            <a:avLst/>
          </a:prstGeom>
        </p:spPr>
      </p:pic>
    </p:spTree>
    <p:extLst>
      <p:ext uri="{BB962C8B-B14F-4D97-AF65-F5344CB8AC3E}">
        <p14:creationId xmlns:p14="http://schemas.microsoft.com/office/powerpoint/2010/main" val="2457033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21">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0075A744-48A5-43DA-AAE1-31253D567C9D}"/>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21" name="Rectangle 23">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sz="3000">
                <a:solidFill>
                  <a:srgbClr val="FFFFFF"/>
                </a:solidFill>
              </a:rPr>
              <a:t>Modeling: FP Growth – Process General</a:t>
            </a:r>
          </a:p>
        </p:txBody>
      </p:sp>
      <p:sp>
        <p:nvSpPr>
          <p:cNvPr id="17" name="Inhaltsplatzhalter 3">
            <a:extLst>
              <a:ext uri="{FF2B5EF4-FFF2-40B4-BE49-F238E27FC236}">
                <a16:creationId xmlns:a16="http://schemas.microsoft.com/office/drawing/2014/main" id="{C49C1737-B2F5-4AE3-89CF-60CA29DF46BA}"/>
              </a:ext>
            </a:extLst>
          </p:cNvPr>
          <p:cNvSpPr>
            <a:spLocks noGrp="1"/>
          </p:cNvSpPr>
          <p:nvPr>
            <p:ph idx="1"/>
          </p:nvPr>
        </p:nvSpPr>
        <p:spPr>
          <a:xfrm>
            <a:off x="4271491" y="4596992"/>
            <a:ext cx="7240909" cy="1607012"/>
          </a:xfrm>
        </p:spPr>
        <p:txBody>
          <a:bodyPr>
            <a:normAutofit/>
          </a:bodyPr>
          <a:lstStyle/>
          <a:p>
            <a:pPr>
              <a:lnSpc>
                <a:spcPct val="100000"/>
              </a:lnSpc>
            </a:pPr>
            <a:r>
              <a:rPr lang="de-DE">
                <a:solidFill>
                  <a:srgbClr val="FFFFFF"/>
                </a:solidFill>
              </a:rPr>
              <a:t>Frequent Item Combinations</a:t>
            </a:r>
          </a:p>
          <a:p>
            <a:pPr lvl="1">
              <a:lnSpc>
                <a:spcPct val="100000"/>
              </a:lnSpc>
            </a:pPr>
            <a:r>
              <a:rPr lang="de-DE">
                <a:solidFill>
                  <a:srgbClr val="FFFFFF"/>
                </a:solidFill>
              </a:rPr>
              <a:t>Result: „If Song has Feature X then it also has Feature Y“</a:t>
            </a:r>
          </a:p>
          <a:p>
            <a:pPr lvl="1">
              <a:lnSpc>
                <a:spcPct val="100000"/>
              </a:lnSpc>
            </a:pPr>
            <a:r>
              <a:rPr lang="de-DE">
                <a:solidFill>
                  <a:srgbClr val="FFFFFF"/>
                </a:solidFill>
              </a:rPr>
              <a:t>Requirement: Need to convert features from quantitave to categorial</a:t>
            </a:r>
          </a:p>
          <a:p>
            <a:pPr lvl="1">
              <a:lnSpc>
                <a:spcPct val="100000"/>
              </a:lnSpc>
            </a:pPr>
            <a:r>
              <a:rPr lang="de-DE">
                <a:solidFill>
                  <a:srgbClr val="FFFFFF"/>
                </a:solidFill>
              </a:rPr>
              <a:t>Bias: No direct comparision between „Top Song“ &amp; „No Top Song“</a:t>
            </a:r>
          </a:p>
        </p:txBody>
      </p:sp>
    </p:spTree>
    <p:extLst>
      <p:ext uri="{BB962C8B-B14F-4D97-AF65-F5344CB8AC3E}">
        <p14:creationId xmlns:p14="http://schemas.microsoft.com/office/powerpoint/2010/main" val="1755059332"/>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9">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7" name="Rectangle 21">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Modeling:</a:t>
            </a:r>
            <a:br>
              <a:rPr lang="en-US" sz="3600">
                <a:solidFill>
                  <a:srgbClr val="FFFFFF"/>
                </a:solidFill>
              </a:rPr>
            </a:br>
            <a:r>
              <a:rPr lang="en-US" sz="3600">
                <a:solidFill>
                  <a:srgbClr val="FFFFFF"/>
                </a:solidFill>
              </a:rPr>
              <a:t>FP Growth – Imbalanced Attributes</a:t>
            </a:r>
          </a:p>
        </p:txBody>
      </p:sp>
      <p:pic>
        <p:nvPicPr>
          <p:cNvPr id="5" name="Grafik 4">
            <a:extLst>
              <a:ext uri="{FF2B5EF4-FFF2-40B4-BE49-F238E27FC236}">
                <a16:creationId xmlns:a16="http://schemas.microsoft.com/office/drawing/2014/main" id="{AF167B13-3F05-4B79-9F1F-280CBAED3759}"/>
              </a:ext>
            </a:extLst>
          </p:cNvPr>
          <p:cNvPicPr>
            <a:picLocks noChangeAspect="1"/>
          </p:cNvPicPr>
          <p:nvPr/>
        </p:nvPicPr>
        <p:blipFill>
          <a:blip r:embed="rId3"/>
          <a:stretch>
            <a:fillRect/>
          </a:stretch>
        </p:blipFill>
        <p:spPr>
          <a:xfrm>
            <a:off x="5261837" y="618067"/>
            <a:ext cx="5771295" cy="5598157"/>
          </a:xfrm>
          <a:prstGeom prst="rect">
            <a:avLst/>
          </a:prstGeom>
        </p:spPr>
      </p:pic>
    </p:spTree>
    <p:extLst>
      <p:ext uri="{BB962C8B-B14F-4D97-AF65-F5344CB8AC3E}">
        <p14:creationId xmlns:p14="http://schemas.microsoft.com/office/powerpoint/2010/main" val="3385513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32EADAC7-D148-4086-864E-851308B28506}"/>
              </a:ext>
            </a:extLst>
          </p:cNvPr>
          <p:cNvPicPr>
            <a:picLocks noChangeAspect="1"/>
          </p:cNvPicPr>
          <p:nvPr/>
        </p:nvPicPr>
        <p:blipFill>
          <a:blip r:embed="rId2"/>
          <a:stretch>
            <a:fillRect/>
          </a:stretch>
        </p:blipFill>
        <p:spPr>
          <a:xfrm>
            <a:off x="447234" y="1197574"/>
            <a:ext cx="11301984" cy="1949592"/>
          </a:xfrm>
          <a:prstGeom prst="rect">
            <a:avLst/>
          </a:prstGeom>
        </p:spPr>
      </p:pic>
      <p:sp>
        <p:nvSpPr>
          <p:cNvPr id="22" name="Rectangle 21">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a:solidFill>
                  <a:srgbClr val="FFFFFF"/>
                </a:solidFill>
              </a:rPr>
              <a:t>Modeling: FP Growth – Process Binning</a:t>
            </a:r>
          </a:p>
        </p:txBody>
      </p:sp>
      <p:sp>
        <p:nvSpPr>
          <p:cNvPr id="15" name="Inhaltsplatzhalter 3">
            <a:extLst>
              <a:ext uri="{FF2B5EF4-FFF2-40B4-BE49-F238E27FC236}">
                <a16:creationId xmlns:a16="http://schemas.microsoft.com/office/drawing/2014/main" id="{0CA145E9-E179-4B9A-9FE2-47957EF3ED50}"/>
              </a:ext>
            </a:extLst>
          </p:cNvPr>
          <p:cNvSpPr>
            <a:spLocks noGrp="1"/>
          </p:cNvSpPr>
          <p:nvPr>
            <p:ph idx="1"/>
          </p:nvPr>
        </p:nvSpPr>
        <p:spPr>
          <a:xfrm>
            <a:off x="4271491" y="4596992"/>
            <a:ext cx="7240909" cy="1607012"/>
          </a:xfrm>
        </p:spPr>
        <p:txBody>
          <a:bodyPr>
            <a:normAutofit/>
          </a:bodyPr>
          <a:lstStyle/>
          <a:p>
            <a:r>
              <a:rPr lang="de-DE">
                <a:solidFill>
                  <a:srgbClr val="FFFFFF"/>
                </a:solidFill>
              </a:rPr>
              <a:t>Customized Binning</a:t>
            </a:r>
          </a:p>
          <a:p>
            <a:pPr lvl="1"/>
            <a:r>
              <a:rPr lang="de-DE">
                <a:solidFill>
                  <a:srgbClr val="FFFFFF"/>
                </a:solidFill>
              </a:rPr>
              <a:t>Advantage: </a:t>
            </a:r>
            <a:r>
              <a:rPr lang="en-US">
                <a:solidFill>
                  <a:srgbClr val="FFFFFF"/>
                </a:solidFill>
              </a:rPr>
              <a:t>Range adapted to the scale &amp; classes directly readable</a:t>
            </a:r>
            <a:endParaRPr lang="de-DE">
              <a:solidFill>
                <a:srgbClr val="FFFFFF"/>
              </a:solidFill>
            </a:endParaRPr>
          </a:p>
          <a:p>
            <a:pPr lvl="1"/>
            <a:r>
              <a:rPr lang="de-DE">
                <a:solidFill>
                  <a:srgbClr val="FFFFFF"/>
                </a:solidFill>
              </a:rPr>
              <a:t>Disadvantage: High Manual Effort – To be adjusted with every change</a:t>
            </a:r>
          </a:p>
        </p:txBody>
      </p:sp>
    </p:spTree>
    <p:extLst>
      <p:ext uri="{BB962C8B-B14F-4D97-AF65-F5344CB8AC3E}">
        <p14:creationId xmlns:p14="http://schemas.microsoft.com/office/powerpoint/2010/main" val="2042313500"/>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Rectangle 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7" name="Rectangle 1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Modeling: </a:t>
            </a:r>
            <a:br>
              <a:rPr lang="en-US" sz="3600">
                <a:solidFill>
                  <a:srgbClr val="FFFFFF"/>
                </a:solidFill>
              </a:rPr>
            </a:br>
            <a:r>
              <a:rPr lang="en-US" sz="3600">
                <a:solidFill>
                  <a:srgbClr val="FFFFFF"/>
                </a:solidFill>
              </a:rPr>
              <a:t>FP Growth – Binning Result</a:t>
            </a:r>
          </a:p>
        </p:txBody>
      </p:sp>
      <p:pic>
        <p:nvPicPr>
          <p:cNvPr id="3" name="Grafik 2">
            <a:extLst>
              <a:ext uri="{FF2B5EF4-FFF2-40B4-BE49-F238E27FC236}">
                <a16:creationId xmlns:a16="http://schemas.microsoft.com/office/drawing/2014/main" id="{DE7060CB-E329-40CA-9E86-74AFA2E2C37B}"/>
              </a:ext>
            </a:extLst>
          </p:cNvPr>
          <p:cNvPicPr>
            <a:picLocks noChangeAspect="1"/>
          </p:cNvPicPr>
          <p:nvPr/>
        </p:nvPicPr>
        <p:blipFill rotWithShape="1">
          <a:blip r:embed="rId2"/>
          <a:srcRect l="7577" t="3811"/>
          <a:stretch/>
        </p:blipFill>
        <p:spPr>
          <a:xfrm>
            <a:off x="4765053" y="1093775"/>
            <a:ext cx="6764864" cy="4646741"/>
          </a:xfrm>
          <a:prstGeom prst="rect">
            <a:avLst/>
          </a:prstGeom>
        </p:spPr>
      </p:pic>
    </p:spTree>
    <p:extLst>
      <p:ext uri="{BB962C8B-B14F-4D97-AF65-F5344CB8AC3E}">
        <p14:creationId xmlns:p14="http://schemas.microsoft.com/office/powerpoint/2010/main" val="41518639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3B8E4069-16EB-4240-ACE8-D25FB034DE77}"/>
              </a:ext>
            </a:extLst>
          </p:cNvPr>
          <p:cNvPicPr>
            <a:picLocks noChangeAspect="1"/>
          </p:cNvPicPr>
          <p:nvPr/>
        </p:nvPicPr>
        <p:blipFill>
          <a:blip r:embed="rId3"/>
          <a:stretch>
            <a:fillRect/>
          </a:stretch>
        </p:blipFill>
        <p:spPr>
          <a:xfrm>
            <a:off x="447234" y="563092"/>
            <a:ext cx="11301984" cy="3305831"/>
          </a:xfrm>
          <a:prstGeom prst="rect">
            <a:avLst/>
          </a:prstGeom>
        </p:spPr>
      </p:pic>
      <p:sp>
        <p:nvSpPr>
          <p:cNvPr id="19" name="Rectangle 18">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Modeling: FP Growth – Result “TRUE”</a:t>
            </a:r>
          </a:p>
        </p:txBody>
      </p:sp>
    </p:spTree>
    <p:extLst>
      <p:ext uri="{BB962C8B-B14F-4D97-AF65-F5344CB8AC3E}">
        <p14:creationId xmlns:p14="http://schemas.microsoft.com/office/powerpoint/2010/main" val="3218017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a:extLst>
              <a:ext uri="{FF2B5EF4-FFF2-40B4-BE49-F238E27FC236}">
                <a16:creationId xmlns:a16="http://schemas.microsoft.com/office/drawing/2014/main" id="{80C06490-0935-4FA9-A5F8-7C52BDAB5A63}"/>
              </a:ext>
            </a:extLst>
          </p:cNvPr>
          <p:cNvPicPr>
            <a:picLocks noChangeAspect="1"/>
          </p:cNvPicPr>
          <p:nvPr/>
        </p:nvPicPr>
        <p:blipFill>
          <a:blip r:embed="rId3"/>
          <a:stretch>
            <a:fillRect/>
          </a:stretch>
        </p:blipFill>
        <p:spPr>
          <a:xfrm>
            <a:off x="591073" y="874608"/>
            <a:ext cx="10980260" cy="3239177"/>
          </a:xfrm>
          <a:prstGeom prst="rect">
            <a:avLst/>
          </a:prstGeom>
        </p:spPr>
      </p:pic>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Modeling: FP Growth – Result “FALSE”</a:t>
            </a:r>
          </a:p>
        </p:txBody>
      </p:sp>
    </p:spTree>
    <p:extLst>
      <p:ext uri="{BB962C8B-B14F-4D97-AF65-F5344CB8AC3E}">
        <p14:creationId xmlns:p14="http://schemas.microsoft.com/office/powerpoint/2010/main" val="15072923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Modeling: REGION – DATA set</a:t>
            </a:r>
          </a:p>
        </p:txBody>
      </p:sp>
      <p:pic>
        <p:nvPicPr>
          <p:cNvPr id="5" name="Grafik 4">
            <a:extLst>
              <a:ext uri="{FF2B5EF4-FFF2-40B4-BE49-F238E27FC236}">
                <a16:creationId xmlns:a16="http://schemas.microsoft.com/office/drawing/2014/main" id="{D95BFC30-87E3-4BE0-BD4F-7722F3DB9FEA}"/>
              </a:ext>
            </a:extLst>
          </p:cNvPr>
          <p:cNvPicPr>
            <a:picLocks noChangeAspect="1"/>
          </p:cNvPicPr>
          <p:nvPr/>
        </p:nvPicPr>
        <p:blipFill rotWithShape="1">
          <a:blip r:embed="rId3"/>
          <a:srcRect l="12378" t="3640" b="6380"/>
          <a:stretch/>
        </p:blipFill>
        <p:spPr>
          <a:xfrm>
            <a:off x="4765053" y="942309"/>
            <a:ext cx="6764864" cy="4949673"/>
          </a:xfrm>
          <a:prstGeom prst="rect">
            <a:avLst/>
          </a:prstGeom>
        </p:spPr>
      </p:pic>
    </p:spTree>
    <p:extLst>
      <p:ext uri="{BB962C8B-B14F-4D97-AF65-F5344CB8AC3E}">
        <p14:creationId xmlns:p14="http://schemas.microsoft.com/office/powerpoint/2010/main" val="768096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0" name="Rectangle 19">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Modeling: REGION – Process General</a:t>
            </a:r>
          </a:p>
        </p:txBody>
      </p:sp>
      <p:pic>
        <p:nvPicPr>
          <p:cNvPr id="4" name="Grafik 3">
            <a:extLst>
              <a:ext uri="{FF2B5EF4-FFF2-40B4-BE49-F238E27FC236}">
                <a16:creationId xmlns:a16="http://schemas.microsoft.com/office/drawing/2014/main" id="{3ECBF7FF-C91F-4575-B94F-4823C870818D}"/>
              </a:ext>
            </a:extLst>
          </p:cNvPr>
          <p:cNvPicPr>
            <a:picLocks noChangeAspect="1"/>
          </p:cNvPicPr>
          <p:nvPr/>
        </p:nvPicPr>
        <p:blipFill>
          <a:blip r:embed="rId2"/>
          <a:stretch>
            <a:fillRect/>
          </a:stretch>
        </p:blipFill>
        <p:spPr>
          <a:xfrm>
            <a:off x="4765053" y="863410"/>
            <a:ext cx="6764864" cy="5107471"/>
          </a:xfrm>
          <a:prstGeom prst="rect">
            <a:avLst/>
          </a:prstGeom>
        </p:spPr>
      </p:pic>
    </p:spTree>
    <p:extLst>
      <p:ext uri="{BB962C8B-B14F-4D97-AF65-F5344CB8AC3E}">
        <p14:creationId xmlns:p14="http://schemas.microsoft.com/office/powerpoint/2010/main" val="1775457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A58461CD-4122-42DD-91B9-A86F46656FE8}"/>
              </a:ext>
            </a:extLst>
          </p:cNvPr>
          <p:cNvPicPr>
            <a:picLocks noChangeAspect="1"/>
          </p:cNvPicPr>
          <p:nvPr/>
        </p:nvPicPr>
        <p:blipFill>
          <a:blip r:embed="rId2"/>
          <a:stretch>
            <a:fillRect/>
          </a:stretch>
        </p:blipFill>
        <p:spPr>
          <a:xfrm>
            <a:off x="447234" y="1183447"/>
            <a:ext cx="11301984" cy="1977846"/>
          </a:xfrm>
          <a:prstGeom prst="rect">
            <a:avLst/>
          </a:prstGeom>
        </p:spPr>
      </p:pic>
      <p:sp>
        <p:nvSpPr>
          <p:cNvPr id="22" name="Rectangle 21">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a:solidFill>
                  <a:srgbClr val="FFFFFF"/>
                </a:solidFill>
              </a:rPr>
              <a:t>Modeling: REGION – Validation</a:t>
            </a:r>
          </a:p>
        </p:txBody>
      </p:sp>
      <p:sp>
        <p:nvSpPr>
          <p:cNvPr id="15" name="Inhaltsplatzhalter 3">
            <a:extLst>
              <a:ext uri="{FF2B5EF4-FFF2-40B4-BE49-F238E27FC236}">
                <a16:creationId xmlns:a16="http://schemas.microsoft.com/office/drawing/2014/main" id="{0CA145E9-E179-4B9A-9FE2-47957EF3ED50}"/>
              </a:ext>
            </a:extLst>
          </p:cNvPr>
          <p:cNvSpPr>
            <a:spLocks noGrp="1"/>
          </p:cNvSpPr>
          <p:nvPr>
            <p:ph idx="1"/>
          </p:nvPr>
        </p:nvSpPr>
        <p:spPr>
          <a:xfrm>
            <a:off x="4271491" y="4596992"/>
            <a:ext cx="7240909" cy="1607012"/>
          </a:xfrm>
        </p:spPr>
        <p:txBody>
          <a:bodyPr>
            <a:normAutofit/>
          </a:bodyPr>
          <a:lstStyle/>
          <a:p>
            <a:pPr>
              <a:lnSpc>
                <a:spcPct val="100000"/>
              </a:lnSpc>
            </a:pPr>
            <a:r>
              <a:rPr lang="de-DE">
                <a:solidFill>
                  <a:srgbClr val="FFFFFF"/>
                </a:solidFill>
              </a:rPr>
              <a:t>Operator: Random Forest as its results were most pomising in previous models</a:t>
            </a:r>
          </a:p>
          <a:p>
            <a:pPr>
              <a:lnSpc>
                <a:spcPct val="100000"/>
              </a:lnSpc>
            </a:pPr>
            <a:r>
              <a:rPr lang="de-DE">
                <a:solidFill>
                  <a:srgbClr val="FFFFFF"/>
                </a:solidFill>
              </a:rPr>
              <a:t>Reliability highly depends on available datasets per region</a:t>
            </a:r>
          </a:p>
          <a:p>
            <a:pPr>
              <a:lnSpc>
                <a:spcPct val="100000"/>
              </a:lnSpc>
            </a:pPr>
            <a:r>
              <a:rPr lang="de-DE">
                <a:solidFill>
                  <a:srgbClr val="FFFFFF"/>
                </a:solidFill>
              </a:rPr>
              <a:t>Room for further Investigations</a:t>
            </a:r>
          </a:p>
        </p:txBody>
      </p:sp>
    </p:spTree>
    <p:extLst>
      <p:ext uri="{BB962C8B-B14F-4D97-AF65-F5344CB8AC3E}">
        <p14:creationId xmlns:p14="http://schemas.microsoft.com/office/powerpoint/2010/main" val="66780960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rmAutofit fontScale="90000"/>
          </a:bodyPr>
          <a:lstStyle/>
          <a:p>
            <a:pPr>
              <a:lnSpc>
                <a:spcPct val="90000"/>
              </a:lnSpc>
            </a:pPr>
            <a:r>
              <a:rPr lang="en-US" sz="2800"/>
              <a:t>Scope</a:t>
            </a:r>
            <a:r>
              <a:rPr lang="en-US" sz="2700"/>
              <a:t> – Spotify API FEATURES</a:t>
            </a:r>
            <a:endParaRPr lang="en-US" sz="2700" dirty="0"/>
          </a:p>
        </p:txBody>
      </p:sp>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2093614859"/>
              </p:ext>
            </p:extLst>
          </p:nvPr>
        </p:nvGraphicFramePr>
        <p:xfrm>
          <a:off x="638619" y="1074010"/>
          <a:ext cx="11223867" cy="5120640"/>
        </p:xfrm>
        <a:graphic>
          <a:graphicData uri="http://schemas.openxmlformats.org/drawingml/2006/table">
            <a:tbl>
              <a:tblPr firstRow="1" bandRow="1">
                <a:tableStyleId>{5C22544A-7EE6-4342-B048-85BDC9FD1C3A}</a:tableStyleId>
              </a:tblPr>
              <a:tblGrid>
                <a:gridCol w="4122851">
                  <a:extLst>
                    <a:ext uri="{9D8B030D-6E8A-4147-A177-3AD203B41FA5}">
                      <a16:colId xmlns:a16="http://schemas.microsoft.com/office/drawing/2014/main" val="238196901"/>
                    </a:ext>
                  </a:extLst>
                </a:gridCol>
                <a:gridCol w="7101016">
                  <a:extLst>
                    <a:ext uri="{9D8B030D-6E8A-4147-A177-3AD203B41FA5}">
                      <a16:colId xmlns:a16="http://schemas.microsoft.com/office/drawing/2014/main" val="4178796869"/>
                    </a:ext>
                  </a:extLst>
                </a:gridCol>
              </a:tblGrid>
              <a:tr h="556764">
                <a:tc>
                  <a:txBody>
                    <a:bodyPr/>
                    <a:lstStyle/>
                    <a:p>
                      <a:r>
                        <a:rPr lang="en-US" sz="2800" noProof="0"/>
                        <a:t>NAME</a:t>
                      </a:r>
                      <a:endParaRPr lang="en-US" sz="2800" noProof="0" dirty="0"/>
                    </a:p>
                  </a:txBody>
                  <a:tcPr marL="167640" marR="167640" marT="83820" marB="83820"/>
                </a:tc>
                <a:tc>
                  <a:txBody>
                    <a:bodyPr/>
                    <a:lstStyle/>
                    <a:p>
                      <a:r>
                        <a:rPr lang="en-US" sz="2800" noProof="0"/>
                        <a:t>Description</a:t>
                      </a:r>
                      <a:endParaRPr lang="en-US" sz="2800" noProof="0" dirty="0"/>
                    </a:p>
                  </a:txBody>
                  <a:tcPr marL="167640" marR="167640" marT="83820" marB="83820"/>
                </a:tc>
                <a:extLst>
                  <a:ext uri="{0D108BD9-81ED-4DB2-BD59-A6C34878D82A}">
                    <a16:rowId xmlns:a16="http://schemas.microsoft.com/office/drawing/2014/main" val="1551240089"/>
                  </a:ext>
                </a:extLst>
              </a:tr>
              <a:tr h="0">
                <a:tc>
                  <a:txBody>
                    <a:bodyPr/>
                    <a:lstStyle/>
                    <a:p>
                      <a:r>
                        <a:rPr lang="de-DE" sz="1600"/>
                        <a:t>Popularity</a:t>
                      </a:r>
                      <a:endParaRPr lang="en-US" sz="1600" noProof="0" dirty="0"/>
                    </a:p>
                  </a:txBody>
                  <a:tcPr marL="167640" marR="167640" marT="83820" marB="83820" anchor="ctr"/>
                </a:tc>
                <a:tc>
                  <a:txBody>
                    <a:bodyPr/>
                    <a:lstStyle/>
                    <a:p>
                      <a:r>
                        <a:rPr lang="en-US" sz="1600" noProof="0"/>
                        <a:t>Measurement: Derived from absolute &amp; recent number of streams</a:t>
                      </a:r>
                      <a:endParaRPr lang="en-US" sz="1600" noProof="0" dirty="0"/>
                    </a:p>
                  </a:txBody>
                  <a:tcPr marL="167640" marR="167640" marT="83820" marB="83820" anchor="ctr"/>
                </a:tc>
                <a:extLst>
                  <a:ext uri="{0D108BD9-81ED-4DB2-BD59-A6C34878D82A}">
                    <a16:rowId xmlns:a16="http://schemas.microsoft.com/office/drawing/2014/main" val="2333175254"/>
                  </a:ext>
                </a:extLst>
              </a:tr>
              <a:tr h="0">
                <a:tc>
                  <a:txBody>
                    <a:bodyPr/>
                    <a:lstStyle/>
                    <a:p>
                      <a:r>
                        <a:rPr lang="de-DE" sz="1600"/>
                        <a:t>Energy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Liveliness of the song</a:t>
                      </a:r>
                      <a:endParaRPr lang="en-US" sz="1600" noProof="0" dirty="0"/>
                    </a:p>
                  </a:txBody>
                  <a:tcPr marL="167640" marR="167640" marT="83820" marB="83820" anchor="ctr"/>
                </a:tc>
                <a:extLst>
                  <a:ext uri="{0D108BD9-81ED-4DB2-BD59-A6C34878D82A}">
                    <a16:rowId xmlns:a16="http://schemas.microsoft.com/office/drawing/2014/main" val="3422675867"/>
                  </a:ext>
                </a:extLst>
              </a:tr>
              <a:tr h="0">
                <a:tc>
                  <a:txBody>
                    <a:bodyPr/>
                    <a:lstStyle/>
                    <a:p>
                      <a:r>
                        <a:rPr lang="de-DE" sz="1600"/>
                        <a:t>Loudness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Derived from decibel measurements of the song</a:t>
                      </a:r>
                      <a:endParaRPr lang="en-US" sz="1600" noProof="0" dirty="0"/>
                    </a:p>
                  </a:txBody>
                  <a:tcPr marL="167640" marR="167640" marT="83820" marB="83820" anchor="ctr"/>
                </a:tc>
                <a:extLst>
                  <a:ext uri="{0D108BD9-81ED-4DB2-BD59-A6C34878D82A}">
                    <a16:rowId xmlns:a16="http://schemas.microsoft.com/office/drawing/2014/main" val="4292982442"/>
                  </a:ext>
                </a:extLst>
              </a:tr>
              <a:tr h="0">
                <a:tc>
                  <a:txBody>
                    <a:bodyPr/>
                    <a:lstStyle/>
                    <a:p>
                      <a:r>
                        <a:rPr lang="de-DE" sz="1600"/>
                        <a:t>Liveness</a:t>
                      </a:r>
                      <a:endParaRPr lang="en-US" sz="1600" noProof="0" dirty="0"/>
                    </a:p>
                  </a:txBody>
                  <a:tcPr marL="167640" marR="167640" marT="83820" marB="83820" anchor="ctr"/>
                </a:tc>
                <a:tc>
                  <a:txBody>
                    <a:bodyPr/>
                    <a:lstStyle/>
                    <a:p>
                      <a:r>
                        <a:rPr lang="en-US" sz="1600"/>
                        <a:t>Degree to which the song sounds like it was record live vs. studio produced</a:t>
                      </a:r>
                      <a:endParaRPr lang="en-US" sz="1600" noProof="0" dirty="0"/>
                    </a:p>
                  </a:txBody>
                  <a:tcPr marL="167640" marR="167640" marT="83820" marB="83820" anchor="ctr"/>
                </a:tc>
                <a:extLst>
                  <a:ext uri="{0D108BD9-81ED-4DB2-BD59-A6C34878D82A}">
                    <a16:rowId xmlns:a16="http://schemas.microsoft.com/office/drawing/2014/main" val="285313690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Danceability</a:t>
                      </a:r>
                      <a:endParaRPr lang="en-US" sz="1600" noProof="0" dirty="0"/>
                    </a:p>
                  </a:txBody>
                  <a:tcPr marL="167640" marR="167640" marT="83820" marB="83820" anchor="ctr"/>
                </a:tc>
                <a:tc>
                  <a:txBody>
                    <a:bodyPr/>
                    <a:lstStyle/>
                    <a:p>
                      <a:r>
                        <a:rPr lang="en-US" sz="1600"/>
                        <a:t>Measurement of h</a:t>
                      </a:r>
                      <a:r>
                        <a:rPr lang="en-US" sz="1600" noProof="0"/>
                        <a:t>ow easy it is to dance to the song</a:t>
                      </a:r>
                      <a:endParaRPr lang="en-US" sz="1600" noProof="0" dirty="0"/>
                    </a:p>
                  </a:txBody>
                  <a:tcPr marL="167640" marR="167640" marT="83820" marB="83820" anchor="ctr"/>
                </a:tc>
                <a:extLst>
                  <a:ext uri="{0D108BD9-81ED-4DB2-BD59-A6C34878D82A}">
                    <a16:rowId xmlns:a16="http://schemas.microsoft.com/office/drawing/2014/main" val="12722188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Speechiness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words spoken</a:t>
                      </a:r>
                      <a:endParaRPr lang="en-US" sz="1600" noProof="0" dirty="0"/>
                    </a:p>
                  </a:txBody>
                  <a:tcPr marL="167640" marR="167640" marT="83820" marB="83820" anchor="ctr"/>
                </a:tc>
                <a:extLst>
                  <a:ext uri="{0D108BD9-81ED-4DB2-BD59-A6C34878D82A}">
                    <a16:rowId xmlns:a16="http://schemas.microsoft.com/office/drawing/2014/main" val="424433083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Instrumentalness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instrumental sounds within the song</a:t>
                      </a:r>
                      <a:endParaRPr lang="en-US" sz="1600" noProof="0" dirty="0"/>
                    </a:p>
                  </a:txBody>
                  <a:tcPr marL="167640" marR="167640" marT="83820" marB="83820" anchor="ctr"/>
                </a:tc>
                <a:extLst>
                  <a:ext uri="{0D108BD9-81ED-4DB2-BD59-A6C34878D82A}">
                    <a16:rowId xmlns:a16="http://schemas.microsoft.com/office/drawing/2014/main" val="258200838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Valence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the positivity of the song</a:t>
                      </a:r>
                      <a:endParaRPr lang="en-US" sz="1600" noProof="0" dirty="0"/>
                    </a:p>
                  </a:txBody>
                  <a:tcPr marL="167640" marR="167640" marT="83820" marB="83820" anchor="ctr"/>
                </a:tc>
                <a:extLst>
                  <a:ext uri="{0D108BD9-81ED-4DB2-BD59-A6C34878D82A}">
                    <a16:rowId xmlns:a16="http://schemas.microsoft.com/office/drawing/2014/main" val="3781919701"/>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Mode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of modality (major or minor)</a:t>
                      </a:r>
                      <a:endParaRPr lang="en-US" sz="1600" noProof="0" dirty="0"/>
                    </a:p>
                  </a:txBody>
                  <a:tcPr marL="167640" marR="167640" marT="83820" marB="83820" anchor="ctr"/>
                </a:tc>
                <a:extLst>
                  <a:ext uri="{0D108BD9-81ED-4DB2-BD59-A6C34878D82A}">
                    <a16:rowId xmlns:a16="http://schemas.microsoft.com/office/drawing/2014/main" val="322199394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Excplicit</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whether the song contains swear words (yes or no)</a:t>
                      </a:r>
                      <a:endParaRPr lang="en-US" sz="1600" noProof="0" dirty="0"/>
                    </a:p>
                  </a:txBody>
                  <a:tcPr marL="167640" marR="167640" marT="83820" marB="83820" anchor="ctr"/>
                </a:tc>
                <a:extLst>
                  <a:ext uri="{0D108BD9-81ED-4DB2-BD59-A6C34878D82A}">
                    <a16:rowId xmlns:a16="http://schemas.microsoft.com/office/drawing/2014/main" val="20348414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Key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Standard pitch class notation (C to H)</a:t>
                      </a:r>
                      <a:endParaRPr lang="en-US" sz="1600" noProof="0" dirty="0"/>
                    </a:p>
                  </a:txBody>
                  <a:tcPr marL="167640" marR="167640" marT="83820" marB="83820" anchor="ctr"/>
                </a:tc>
                <a:extLst>
                  <a:ext uri="{0D108BD9-81ED-4DB2-BD59-A6C34878D82A}">
                    <a16:rowId xmlns:a16="http://schemas.microsoft.com/office/drawing/2014/main" val="2897682280"/>
                  </a:ext>
                </a:extLst>
              </a:tr>
            </a:tbl>
          </a:graphicData>
        </a:graphic>
      </p:graphicFrame>
    </p:spTree>
    <p:extLst>
      <p:ext uri="{BB962C8B-B14F-4D97-AF65-F5344CB8AC3E}">
        <p14:creationId xmlns:p14="http://schemas.microsoft.com/office/powerpoint/2010/main" val="304314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Modeling: REGION – Result</a:t>
            </a:r>
          </a:p>
        </p:txBody>
      </p:sp>
      <p:graphicFrame>
        <p:nvGraphicFramePr>
          <p:cNvPr id="6" name="Diagramm 5">
            <a:extLst>
              <a:ext uri="{FF2B5EF4-FFF2-40B4-BE49-F238E27FC236}">
                <a16:creationId xmlns:a16="http://schemas.microsoft.com/office/drawing/2014/main" id="{BB9EB081-63EB-4E39-B311-8F278B3A2E30}"/>
              </a:ext>
            </a:extLst>
          </p:cNvPr>
          <p:cNvGraphicFramePr/>
          <p:nvPr>
            <p:extLst>
              <p:ext uri="{D42A27DB-BD31-4B8C-83A1-F6EECF244321}">
                <p14:modId xmlns:p14="http://schemas.microsoft.com/office/powerpoint/2010/main" val="3555096573"/>
              </p:ext>
            </p:extLst>
          </p:nvPr>
        </p:nvGraphicFramePr>
        <p:xfrm>
          <a:off x="473476" y="731521"/>
          <a:ext cx="11245048" cy="36774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06762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Reflection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534935" y="1037968"/>
            <a:ext cx="6725899" cy="4820832"/>
          </a:xfrm>
        </p:spPr>
        <p:txBody>
          <a:bodyPr>
            <a:normAutofit/>
          </a:bodyPr>
          <a:lstStyle/>
          <a:p>
            <a:pPr marL="0" indent="0">
              <a:lnSpc>
                <a:spcPct val="100000"/>
              </a:lnSpc>
              <a:buNone/>
            </a:pPr>
            <a:endParaRPr lang="en-GB" sz="1500" dirty="0"/>
          </a:p>
          <a:p>
            <a:pPr>
              <a:lnSpc>
                <a:spcPct val="100000"/>
              </a:lnSpc>
            </a:pPr>
            <a:r>
              <a:rPr lang="en-GB" sz="1500" b="1" dirty="0"/>
              <a:t>Genre:</a:t>
            </a:r>
            <a:r>
              <a:rPr lang="en-GB" sz="1500" dirty="0"/>
              <a:t> We did not differentiate between different genres, an improvement could be to research top songs in different genres separately (</a:t>
            </a:r>
            <a:r>
              <a:rPr lang="en-GB" sz="1500" dirty="0" err="1"/>
              <a:t>e.g</a:t>
            </a:r>
            <a:r>
              <a:rPr lang="en-GB" sz="1500" dirty="0"/>
              <a:t> pop, rock, rap,…) </a:t>
            </a:r>
          </a:p>
          <a:p>
            <a:pPr lvl="1">
              <a:lnSpc>
                <a:spcPct val="100000"/>
              </a:lnSpc>
              <a:buFont typeface="Wingdings" panose="05000000000000000000" pitchFamily="2" charset="2"/>
              <a:buChar char="à"/>
            </a:pPr>
            <a:r>
              <a:rPr lang="en-GB" sz="1500" dirty="0">
                <a:sym typeface="Wingdings" panose="05000000000000000000" pitchFamily="2" charset="2"/>
              </a:rPr>
              <a:t>Our datasets where not sufficient for those kind of research there where too special and too much genres (</a:t>
            </a:r>
            <a:r>
              <a:rPr lang="en-GB" sz="1500" dirty="0" err="1">
                <a:sym typeface="Wingdings" panose="05000000000000000000" pitchFamily="2" charset="2"/>
              </a:rPr>
              <a:t>e.g</a:t>
            </a:r>
            <a:r>
              <a:rPr lang="en-GB" sz="1500" dirty="0">
                <a:sym typeface="Wingdings" panose="05000000000000000000" pitchFamily="2" charset="2"/>
              </a:rPr>
              <a:t> Greek pop, Japanese R&amp;B,..). But those Genres could be classified in similar groups, means of course a lot of effort and time.</a:t>
            </a:r>
          </a:p>
          <a:p>
            <a:pPr>
              <a:lnSpc>
                <a:spcPct val="100000"/>
              </a:lnSpc>
              <a:buFont typeface="Wingdings" panose="05000000000000000000" pitchFamily="2" charset="2"/>
              <a:buChar char="§"/>
            </a:pPr>
            <a:r>
              <a:rPr lang="en-GB" sz="1500" b="1" dirty="0"/>
              <a:t>Time:</a:t>
            </a:r>
            <a:r>
              <a:rPr lang="en-GB" sz="1500" dirty="0"/>
              <a:t> We could also made a time series analysis. In our model we do not take into account if there where also trends during the different years or decades. Also seasonal differences could be interesting (e.g. Christmas songs)*</a:t>
            </a:r>
          </a:p>
          <a:p>
            <a:pPr>
              <a:lnSpc>
                <a:spcPct val="100000"/>
              </a:lnSpc>
              <a:buFont typeface="Wingdings" panose="05000000000000000000" pitchFamily="2" charset="2"/>
              <a:buChar char="§"/>
            </a:pPr>
            <a:r>
              <a:rPr lang="en-GB" sz="1500" dirty="0"/>
              <a:t>We find out that the </a:t>
            </a:r>
            <a:r>
              <a:rPr lang="en-GB" sz="1500" b="1" dirty="0"/>
              <a:t>popularity factor </a:t>
            </a:r>
            <a:r>
              <a:rPr lang="en-GB" sz="1500" dirty="0"/>
              <a:t>increases a lot if the artist are recommended by popular artist, but we still don´t know how the factor of recommendations are built. We could investigate in that fact more. What are the factors that a song is listed as a recommended song? What is needed, that a artist will be recommended?</a:t>
            </a:r>
          </a:p>
          <a:p>
            <a:pPr>
              <a:lnSpc>
                <a:spcPct val="100000"/>
              </a:lnSpc>
            </a:pPr>
            <a:endParaRPr lang="en-GB" sz="1500" dirty="0"/>
          </a:p>
          <a:p>
            <a:pPr>
              <a:lnSpc>
                <a:spcPct val="100000"/>
              </a:lnSpc>
            </a:pPr>
            <a:endParaRPr lang="en-GB" sz="1500" dirty="0"/>
          </a:p>
          <a:p>
            <a:pPr>
              <a:lnSpc>
                <a:spcPct val="100000"/>
              </a:lnSpc>
            </a:pPr>
            <a:endParaRPr lang="en-GB" sz="1500" dirty="0"/>
          </a:p>
          <a:p>
            <a:pPr>
              <a:lnSpc>
                <a:spcPct val="100000"/>
              </a:lnSpc>
            </a:pPr>
            <a:endParaRPr lang="en-GB" sz="1500" dirty="0"/>
          </a:p>
        </p:txBody>
      </p:sp>
    </p:spTree>
    <p:extLst>
      <p:ext uri="{BB962C8B-B14F-4D97-AF65-F5344CB8AC3E}">
        <p14:creationId xmlns:p14="http://schemas.microsoft.com/office/powerpoint/2010/main" val="2396063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01255" y="702155"/>
            <a:ext cx="3409783" cy="1300365"/>
          </a:xfrm>
        </p:spPr>
        <p:txBody>
          <a:bodyPr>
            <a:normAutofit fontScale="90000"/>
          </a:bodyPr>
          <a:lstStyle/>
          <a:p>
            <a:br>
              <a:rPr lang="en-US" dirty="0">
                <a:solidFill>
                  <a:srgbClr val="FFFFFF"/>
                </a:solidFill>
              </a:rPr>
            </a:br>
            <a:br>
              <a:rPr lang="en-US" dirty="0">
                <a:solidFill>
                  <a:srgbClr val="FFFFFF"/>
                </a:solidFill>
              </a:rPr>
            </a:br>
            <a:r>
              <a:rPr lang="en-US" dirty="0">
                <a:solidFill>
                  <a:srgbClr val="FFFFFF"/>
                </a:solidFill>
              </a:rPr>
              <a:t>Reflection</a:t>
            </a:r>
            <a:br>
              <a:rPr lang="en-US" dirty="0">
                <a:solidFill>
                  <a:srgbClr val="FFFFFF"/>
                </a:solidFill>
              </a:rPr>
            </a:br>
            <a:endParaRPr lang="en-US" dirty="0">
              <a:solidFill>
                <a:srgbClr val="FFFFFF"/>
              </a:solidFill>
            </a:endParaRP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601255" y="2177142"/>
            <a:ext cx="3409782" cy="3823607"/>
          </a:xfrm>
        </p:spPr>
        <p:txBody>
          <a:bodyPr>
            <a:normAutofit/>
          </a:bodyPr>
          <a:lstStyle/>
          <a:p>
            <a:r>
              <a:rPr lang="en-GB">
                <a:solidFill>
                  <a:srgbClr val="FFFFFF"/>
                </a:solidFill>
              </a:rPr>
              <a:t>We could also investigate more into clustering in different </a:t>
            </a:r>
            <a:r>
              <a:rPr lang="en-GB" b="1">
                <a:solidFill>
                  <a:srgbClr val="FFFFFF"/>
                </a:solidFill>
              </a:rPr>
              <a:t>countries. </a:t>
            </a:r>
          </a:p>
          <a:p>
            <a:pPr lvl="1">
              <a:buFont typeface="Wingdings" panose="05000000000000000000" pitchFamily="2" charset="2"/>
              <a:buChar char="à"/>
            </a:pPr>
            <a:r>
              <a:rPr lang="en-GB">
                <a:solidFill>
                  <a:srgbClr val="FFFFFF"/>
                </a:solidFill>
              </a:rPr>
              <a:t>We started to do that and clustered charts in Regions and saw differences between different countries in accuracy for example but overall the results were not really good. We would need more data to have a reliable model. </a:t>
            </a:r>
          </a:p>
          <a:p>
            <a:endParaRPr lang="en-GB">
              <a:solidFill>
                <a:srgbClr val="FFFFFF"/>
              </a:solidFill>
            </a:endParaRPr>
          </a:p>
          <a:p>
            <a:endParaRPr lang="en-GB">
              <a:solidFill>
                <a:srgbClr val="FFFFFF"/>
              </a:solidFill>
            </a:endParaRPr>
          </a:p>
          <a:p>
            <a:endParaRPr lang="en-GB">
              <a:solidFill>
                <a:srgbClr val="FFFFFF"/>
              </a:solidFill>
            </a:endParaRPr>
          </a:p>
        </p:txBody>
      </p:sp>
      <p:pic>
        <p:nvPicPr>
          <p:cNvPr id="4" name="Inhaltsplatzhalter 3"/>
          <p:cNvPicPr>
            <a:picLocks noChangeAspect="1"/>
          </p:cNvPicPr>
          <p:nvPr/>
        </p:nvPicPr>
        <p:blipFill rotWithShape="1">
          <a:blip r:embed="rId3"/>
          <a:srcRect b="15060"/>
          <a:stretch/>
        </p:blipFill>
        <p:spPr>
          <a:xfrm>
            <a:off x="5131967" y="936141"/>
            <a:ext cx="5752030" cy="4968305"/>
          </a:xfrm>
          <a:prstGeom prst="rect">
            <a:avLst/>
          </a:prstGeom>
        </p:spPr>
      </p:pic>
    </p:spTree>
    <p:extLst>
      <p:ext uri="{BB962C8B-B14F-4D97-AF65-F5344CB8AC3E}">
        <p14:creationId xmlns:p14="http://schemas.microsoft.com/office/powerpoint/2010/main" val="394760881"/>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dirty="0"/>
              <a:t>Reflection </a:t>
            </a:r>
            <a:br>
              <a:rPr lang="en-US" dirty="0"/>
            </a:br>
            <a:r>
              <a:rPr lang="en-US" dirty="0"/>
              <a:t>possible improvements in current Model setting</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581192" y="2108429"/>
            <a:ext cx="11029615" cy="3634486"/>
          </a:xfrm>
        </p:spPr>
        <p:txBody>
          <a:bodyPr anchor="t">
            <a:normAutofit/>
          </a:bodyPr>
          <a:lstStyle/>
          <a:p>
            <a:endParaRPr lang="en-GB" dirty="0"/>
          </a:p>
          <a:p>
            <a:endParaRPr lang="en-GB" dirty="0"/>
          </a:p>
          <a:p>
            <a:endParaRPr lang="en-GB" dirty="0"/>
          </a:p>
          <a:p>
            <a:endParaRPr lang="en-GB" dirty="0"/>
          </a:p>
          <a:p>
            <a:endParaRPr lang="en-GB" dirty="0"/>
          </a:p>
          <a:p>
            <a:endParaRPr lang="en-GB" dirty="0"/>
          </a:p>
          <a:p>
            <a:endParaRPr lang="en-GB" dirty="0"/>
          </a:p>
        </p:txBody>
      </p:sp>
      <p:sp>
        <p:nvSpPr>
          <p:cNvPr id="8" name="Inhaltsplatzhalter 7"/>
          <p:cNvSpPr>
            <a:spLocks noGrp="1"/>
          </p:cNvSpPr>
          <p:nvPr>
            <p:ph sz="half" idx="4294967295"/>
          </p:nvPr>
        </p:nvSpPr>
        <p:spPr>
          <a:xfrm>
            <a:off x="491890" y="2246960"/>
            <a:ext cx="10842457" cy="3780129"/>
          </a:xfrm>
        </p:spPr>
        <p:txBody>
          <a:bodyPr anchor="t">
            <a:normAutofit/>
          </a:bodyPr>
          <a:lstStyle/>
          <a:p>
            <a:r>
              <a:rPr lang="en-GB" sz="1800" dirty="0">
                <a:solidFill>
                  <a:srgbClr val="FF0000"/>
                </a:solidFill>
              </a:rPr>
              <a:t>Sampling: We have join 2 data sets for sampling. Therefore we have 26.000 songs and only 6000 of them were top songs.</a:t>
            </a:r>
          </a:p>
          <a:p>
            <a:pPr lvl="1"/>
            <a:r>
              <a:rPr lang="en-GB" sz="1400" dirty="0">
                <a:solidFill>
                  <a:srgbClr val="FF0000"/>
                </a:solidFill>
                <a:sym typeface="Wingdings" panose="05000000000000000000" pitchFamily="2" charset="2"/>
              </a:rPr>
              <a:t>Net loss data quality because of joining 2 different datasets  600k to 26k to 12k after sampling</a:t>
            </a: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r>
              <a:rPr lang="en-GB" sz="1800" dirty="0"/>
              <a:t>General pain point: It took really long to </a:t>
            </a:r>
            <a:r>
              <a:rPr lang="en-GB" sz="1800" b="1" dirty="0"/>
              <a:t>run our models </a:t>
            </a:r>
            <a:r>
              <a:rPr lang="en-GB" sz="1800" dirty="0"/>
              <a:t>(up to 1 day), so to see the result of an adjustment, take really long</a:t>
            </a:r>
          </a:p>
          <a:p>
            <a:r>
              <a:rPr lang="en-GB" sz="1800" dirty="0"/>
              <a:t>We did not check for overfitting ( see real world example in the next slide)</a:t>
            </a:r>
          </a:p>
        </p:txBody>
      </p:sp>
      <p:pic>
        <p:nvPicPr>
          <p:cNvPr id="4" name="Grafik 3"/>
          <p:cNvPicPr>
            <a:picLocks noChangeAspect="1"/>
          </p:cNvPicPr>
          <p:nvPr/>
        </p:nvPicPr>
        <p:blipFill rotWithShape="1">
          <a:blip r:embed="rId3"/>
          <a:srcRect t="5472" b="372"/>
          <a:stretch/>
        </p:blipFill>
        <p:spPr>
          <a:xfrm>
            <a:off x="805635" y="3443534"/>
            <a:ext cx="8410575" cy="1381125"/>
          </a:xfrm>
          <a:prstGeom prst="rect">
            <a:avLst/>
          </a:prstGeom>
        </p:spPr>
      </p:pic>
    </p:spTree>
    <p:extLst>
      <p:ext uri="{BB962C8B-B14F-4D97-AF65-F5344CB8AC3E}">
        <p14:creationId xmlns:p14="http://schemas.microsoft.com/office/powerpoint/2010/main" val="2216764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p:cNvPicPr>
            <a:picLocks noChangeAspect="1"/>
          </p:cNvPicPr>
          <p:nvPr/>
        </p:nvPicPr>
        <p:blipFill rotWithShape="1">
          <a:blip r:embed="rId3"/>
          <a:srcRect r="585"/>
          <a:stretch/>
        </p:blipFill>
        <p:spPr>
          <a:xfrm>
            <a:off x="1672305" y="447234"/>
            <a:ext cx="8851842" cy="3450273"/>
          </a:xfrm>
          <a:prstGeom prst="rect">
            <a:avLst/>
          </a:prstGeom>
        </p:spPr>
      </p:pic>
      <p:sp>
        <p:nvSpPr>
          <p:cNvPr id="16" name="Rectangle 15">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79600" y="4596992"/>
            <a:ext cx="3353432" cy="1607013"/>
          </a:xfrm>
        </p:spPr>
        <p:txBody>
          <a:bodyPr anchor="ctr">
            <a:normAutofit/>
          </a:bodyPr>
          <a:lstStyle/>
          <a:p>
            <a:r>
              <a:rPr lang="en-US" sz="3000">
                <a:solidFill>
                  <a:srgbClr val="FFFFFF"/>
                </a:solidFill>
              </a:rPr>
              <a:t>Reflection </a:t>
            </a:r>
            <a:br>
              <a:rPr lang="en-US" sz="3000">
                <a:solidFill>
                  <a:srgbClr val="FFFFFF"/>
                </a:solidFill>
              </a:rPr>
            </a:br>
            <a:r>
              <a:rPr lang="en-US" sz="3000">
                <a:solidFill>
                  <a:srgbClr val="FFFFFF"/>
                </a:solidFill>
              </a:rPr>
              <a:t>Apply MODEL on real World data</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271491" y="4596992"/>
            <a:ext cx="7240909" cy="1607012"/>
          </a:xfrm>
        </p:spPr>
        <p:txBody>
          <a:bodyPr>
            <a:normAutofit/>
          </a:bodyPr>
          <a:lstStyle/>
          <a:p>
            <a:endParaRPr lang="en-GB">
              <a:solidFill>
                <a:srgbClr val="FFFFFF"/>
              </a:solidFill>
            </a:endParaRPr>
          </a:p>
          <a:p>
            <a:endParaRPr lang="en-GB">
              <a:solidFill>
                <a:srgbClr val="FFFFFF"/>
              </a:solidFill>
            </a:endParaRPr>
          </a:p>
          <a:p>
            <a:endParaRPr lang="en-GB">
              <a:solidFill>
                <a:srgbClr val="FFFFFF"/>
              </a:solidFill>
            </a:endParaRPr>
          </a:p>
          <a:p>
            <a:endParaRPr lang="en-GB">
              <a:solidFill>
                <a:srgbClr val="FFFFFF"/>
              </a:solidFill>
            </a:endParaRPr>
          </a:p>
          <a:p>
            <a:endParaRPr lang="en-GB">
              <a:solidFill>
                <a:srgbClr val="FFFFFF"/>
              </a:solidFill>
            </a:endParaRPr>
          </a:p>
          <a:p>
            <a:endParaRPr lang="en-GB">
              <a:solidFill>
                <a:srgbClr val="FFFFFF"/>
              </a:solidFill>
            </a:endParaRPr>
          </a:p>
          <a:p>
            <a:endParaRPr lang="en-GB">
              <a:solidFill>
                <a:srgbClr val="FFFFFF"/>
              </a:solidFill>
            </a:endParaRPr>
          </a:p>
        </p:txBody>
      </p:sp>
    </p:spTree>
    <p:extLst>
      <p:ext uri="{BB962C8B-B14F-4D97-AF65-F5344CB8AC3E}">
        <p14:creationId xmlns:p14="http://schemas.microsoft.com/office/powerpoint/2010/main" val="3414824725"/>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dirty="0"/>
              <a:t>Reflection </a:t>
            </a:r>
            <a:br>
              <a:rPr lang="en-US" dirty="0"/>
            </a:br>
            <a:r>
              <a:rPr lang="en-US" dirty="0"/>
              <a:t>Apply MODEL on real World data</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581192" y="2108429"/>
            <a:ext cx="11029615" cy="3634486"/>
          </a:xfrm>
        </p:spPr>
        <p:txBody>
          <a:bodyPr anchor="t">
            <a:normAutofit/>
          </a:bodyPr>
          <a:lstStyle/>
          <a:p>
            <a:endParaRPr lang="en-GB" dirty="0"/>
          </a:p>
          <a:p>
            <a:endParaRPr lang="en-GB" dirty="0"/>
          </a:p>
          <a:p>
            <a:endParaRPr lang="en-GB" dirty="0"/>
          </a:p>
          <a:p>
            <a:endParaRPr lang="en-GB" dirty="0"/>
          </a:p>
          <a:p>
            <a:endParaRPr lang="en-GB" dirty="0"/>
          </a:p>
          <a:p>
            <a:endParaRPr lang="en-GB" dirty="0"/>
          </a:p>
          <a:p>
            <a:endParaRPr lang="en-GB" dirty="0"/>
          </a:p>
        </p:txBody>
      </p:sp>
      <p:graphicFrame>
        <p:nvGraphicFramePr>
          <p:cNvPr id="7" name="Inhaltsplatzhalter 6"/>
          <p:cNvGraphicFramePr>
            <a:graphicFrameLocks noGrp="1"/>
          </p:cNvGraphicFramePr>
          <p:nvPr>
            <p:ph sz="half" idx="4294967295"/>
          </p:nvPr>
        </p:nvGraphicFramePr>
        <p:xfrm>
          <a:off x="743915" y="2246314"/>
          <a:ext cx="4564904" cy="3597896"/>
        </p:xfrm>
        <a:graphic>
          <a:graphicData uri="http://schemas.openxmlformats.org/drawingml/2006/chart">
            <c:chart xmlns:c="http://schemas.openxmlformats.org/drawingml/2006/chart" xmlns:r="http://schemas.openxmlformats.org/officeDocument/2006/relationships" r:id="rId3"/>
          </a:graphicData>
        </a:graphic>
      </p:graphicFrame>
      <p:sp>
        <p:nvSpPr>
          <p:cNvPr id="5" name="Inhaltsplatzhalter 2">
            <a:extLst>
              <a:ext uri="{FF2B5EF4-FFF2-40B4-BE49-F238E27FC236}">
                <a16:creationId xmlns:a16="http://schemas.microsoft.com/office/drawing/2014/main" id="{4C5B23D1-4460-1C14-E6C7-82AD986954D0}"/>
              </a:ext>
            </a:extLst>
          </p:cNvPr>
          <p:cNvSpPr txBox="1">
            <a:spLocks/>
          </p:cNvSpPr>
          <p:nvPr/>
        </p:nvSpPr>
        <p:spPr>
          <a:xfrm>
            <a:off x="6433650" y="2363645"/>
            <a:ext cx="4610712" cy="1681617"/>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We identify nearly all top songs</a:t>
            </a:r>
          </a:p>
          <a:p>
            <a:r>
              <a:rPr lang="en-GB" dirty="0"/>
              <a:t>But we also identify a lot of songs which are </a:t>
            </a:r>
            <a:r>
              <a:rPr lang="en-GB" b="1" dirty="0"/>
              <a:t>not</a:t>
            </a:r>
            <a:r>
              <a:rPr lang="en-GB" dirty="0"/>
              <a:t> top songs</a:t>
            </a:r>
          </a:p>
          <a:p>
            <a:endParaRPr lang="en-GB" dirty="0"/>
          </a:p>
          <a:p>
            <a:endParaRPr lang="en-GB" dirty="0"/>
          </a:p>
        </p:txBody>
      </p:sp>
      <p:pic>
        <p:nvPicPr>
          <p:cNvPr id="6" name="Grafik 5">
            <a:extLst>
              <a:ext uri="{FF2B5EF4-FFF2-40B4-BE49-F238E27FC236}">
                <a16:creationId xmlns:a16="http://schemas.microsoft.com/office/drawing/2014/main" id="{86EF6B45-5AD9-BD26-4AA0-484D5BF87C9A}"/>
              </a:ext>
            </a:extLst>
          </p:cNvPr>
          <p:cNvPicPr>
            <a:picLocks noChangeAspect="1"/>
          </p:cNvPicPr>
          <p:nvPr/>
        </p:nvPicPr>
        <p:blipFill>
          <a:blip r:embed="rId4"/>
          <a:stretch>
            <a:fillRect/>
          </a:stretch>
        </p:blipFill>
        <p:spPr>
          <a:xfrm>
            <a:off x="5967415" y="4045262"/>
            <a:ext cx="5480670" cy="733448"/>
          </a:xfrm>
          <a:prstGeom prst="rect">
            <a:avLst/>
          </a:prstGeom>
        </p:spPr>
      </p:pic>
    </p:spTree>
    <p:extLst>
      <p:ext uri="{BB962C8B-B14F-4D97-AF65-F5344CB8AC3E}">
        <p14:creationId xmlns:p14="http://schemas.microsoft.com/office/powerpoint/2010/main" val="35895959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lstStyle/>
          <a:p>
            <a:r>
              <a:rPr lang="en-US" dirty="0"/>
              <a:t>conclusion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581192" y="2161310"/>
            <a:ext cx="11029615" cy="3924877"/>
          </a:xfrm>
        </p:spPr>
        <p:txBody>
          <a:bodyPr>
            <a:normAutofit/>
          </a:bodyPr>
          <a:lstStyle/>
          <a:p>
            <a:pPr marL="0" indent="0">
              <a:buNone/>
            </a:pPr>
            <a:r>
              <a:rPr lang="en-US" dirty="0"/>
              <a:t>It's important to note that predicting music popularity/top song is not an exact science, and there are many factors that can influence the success of a song, such as </a:t>
            </a:r>
            <a:r>
              <a:rPr lang="en-US" b="1" dirty="0"/>
              <a:t>marketing, promotion, and timing</a:t>
            </a:r>
            <a:r>
              <a:rPr lang="en-US" dirty="0"/>
              <a:t>. Nonetheless, by using data and machine learning algorithms, it's possible to identify songs that have a </a:t>
            </a:r>
            <a:r>
              <a:rPr lang="en-US" b="1" dirty="0"/>
              <a:t>higher probability </a:t>
            </a:r>
            <a:r>
              <a:rPr lang="en-US" dirty="0"/>
              <a:t>of becoming popular/top song, and to make informed decisions based on that prediction.</a:t>
            </a:r>
          </a:p>
          <a:p>
            <a:pPr marL="0" indent="0">
              <a:buNone/>
            </a:pPr>
            <a:r>
              <a:rPr lang="en-US" dirty="0">
                <a:solidFill>
                  <a:srgbClr val="FF0000"/>
                </a:solidFill>
              </a:rPr>
              <a:t>When taking the results of the second iteration into account, it can be stated, that song </a:t>
            </a:r>
            <a:r>
              <a:rPr lang="en-US" dirty="0" err="1">
                <a:solidFill>
                  <a:srgbClr val="FF0000"/>
                </a:solidFill>
              </a:rPr>
              <a:t>attibutes</a:t>
            </a:r>
            <a:r>
              <a:rPr lang="en-US" dirty="0">
                <a:solidFill>
                  <a:srgbClr val="FF0000"/>
                </a:solidFill>
              </a:rPr>
              <a:t> are secondary while the main factor to get a top song seems to be the popularity metric and follower counts.</a:t>
            </a:r>
          </a:p>
          <a:p>
            <a:pPr marL="0" indent="0">
              <a:buNone/>
            </a:pPr>
            <a:r>
              <a:rPr lang="en-US" dirty="0"/>
              <a:t>However, looking to our real world data, our model seems to be not that bad, now we have to investigate more to ensure, that there is no overfitting.</a:t>
            </a:r>
          </a:p>
          <a:p>
            <a:pPr marL="0" indent="0">
              <a:buNone/>
            </a:pPr>
            <a:endParaRPr lang="en-GB" dirty="0"/>
          </a:p>
          <a:p>
            <a:endParaRPr lang="en-GB" dirty="0"/>
          </a:p>
        </p:txBody>
      </p:sp>
    </p:spTree>
    <p:extLst>
      <p:ext uri="{BB962C8B-B14F-4D97-AF65-F5344CB8AC3E}">
        <p14:creationId xmlns:p14="http://schemas.microsoft.com/office/powerpoint/2010/main" val="2672553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6" name="Picture 5">
            <a:extLst>
              <a:ext uri="{FF2B5EF4-FFF2-40B4-BE49-F238E27FC236}">
                <a16:creationId xmlns:a16="http://schemas.microsoft.com/office/drawing/2014/main" id="{8772BD77-F81F-63D5-812D-71A098D9455E}"/>
              </a:ext>
            </a:extLst>
          </p:cNvPr>
          <p:cNvPicPr>
            <a:picLocks noChangeAspect="1"/>
          </p:cNvPicPr>
          <p:nvPr/>
        </p:nvPicPr>
        <p:blipFill>
          <a:blip r:embed="rId3"/>
          <a:stretch>
            <a:fillRect/>
          </a:stretch>
        </p:blipFill>
        <p:spPr>
          <a:xfrm>
            <a:off x="581191" y="1219008"/>
            <a:ext cx="10867062" cy="4419983"/>
          </a:xfrm>
          <a:prstGeom prst="rect">
            <a:avLst/>
          </a:prstGeom>
        </p:spPr>
      </p:pic>
    </p:spTree>
    <p:extLst>
      <p:ext uri="{BB962C8B-B14F-4D97-AF65-F5344CB8AC3E}">
        <p14:creationId xmlns:p14="http://schemas.microsoft.com/office/powerpoint/2010/main" val="34463589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3" name="Picture 2" descr="Chart&#10;&#10;Description automatically generated">
            <a:extLst>
              <a:ext uri="{FF2B5EF4-FFF2-40B4-BE49-F238E27FC236}">
                <a16:creationId xmlns:a16="http://schemas.microsoft.com/office/drawing/2014/main" id="{E6D78A61-75B0-6030-B948-D61F7E00D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59" y="655601"/>
            <a:ext cx="10782923" cy="6065395"/>
          </a:xfrm>
          <a:prstGeom prst="rect">
            <a:avLst/>
          </a:prstGeom>
        </p:spPr>
      </p:pic>
    </p:spTree>
    <p:extLst>
      <p:ext uri="{BB962C8B-B14F-4D97-AF65-F5344CB8AC3E}">
        <p14:creationId xmlns:p14="http://schemas.microsoft.com/office/powerpoint/2010/main" val="1525434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nvPr>
        </p:nvGraphicFramePr>
        <p:xfrm>
          <a:off x="581025" y="374753"/>
          <a:ext cx="11029950" cy="75550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6949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3" name="Rectangle 103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5" name="Rectangle 103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1036">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8013433" y="702156"/>
            <a:ext cx="3568661" cy="1188720"/>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Hit Song Science</a:t>
            </a:r>
          </a:p>
        </p:txBody>
      </p:sp>
      <p:pic>
        <p:nvPicPr>
          <p:cNvPr id="1026" name="Picture 2" descr="Kostenlos Schwarze Schallplatte, Die Auf Plattenspieler Spielt Stock-Foto">
            <a:extLst>
              <a:ext uri="{FF2B5EF4-FFF2-40B4-BE49-F238E27FC236}">
                <a16:creationId xmlns:a16="http://schemas.microsoft.com/office/drawing/2014/main" id="{427577F9-0233-6EFE-27DA-84790C160AC9}"/>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0840" r="15793" b="-1"/>
          <a:stretch/>
        </p:blipFill>
        <p:spPr bwMode="auto">
          <a:xfrm>
            <a:off x="20" y="10"/>
            <a:ext cx="7537685"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4C5B23D1-4460-1C14-E6C7-82AD986954D0}"/>
              </a:ext>
            </a:extLst>
          </p:cNvPr>
          <p:cNvSpPr>
            <a:spLocks noGrp="1"/>
          </p:cNvSpPr>
          <p:nvPr>
            <p:ph sz="half" idx="1"/>
          </p:nvPr>
        </p:nvSpPr>
        <p:spPr>
          <a:xfrm>
            <a:off x="8013433" y="2340864"/>
            <a:ext cx="3568661" cy="3634486"/>
          </a:xfrm>
        </p:spPr>
        <p:txBody>
          <a:bodyPr vert="horz" lIns="91440" tIns="45720" rIns="91440" bIns="45720" rtlCol="0" anchor="ctr">
            <a:noAutofit/>
          </a:bodyPr>
          <a:lstStyle/>
          <a:p>
            <a:pPr>
              <a:lnSpc>
                <a:spcPct val="100000"/>
              </a:lnSpc>
            </a:pPr>
            <a:r>
              <a:rPr lang="en-US" sz="1700" dirty="0"/>
              <a:t>Area first defined by Mike McCready in 2002</a:t>
            </a:r>
            <a:br>
              <a:rPr lang="en-US" sz="1700" dirty="0"/>
            </a:br>
            <a:r>
              <a:rPr lang="en-US" sz="1700" dirty="0"/>
              <a:t>(CEO of Polyphonic)</a:t>
            </a:r>
          </a:p>
          <a:p>
            <a:pPr>
              <a:lnSpc>
                <a:spcPct val="100000"/>
              </a:lnSpc>
            </a:pPr>
            <a:endParaRPr lang="en-US" sz="1700" dirty="0"/>
          </a:p>
          <a:p>
            <a:pPr>
              <a:lnSpc>
                <a:spcPct val="100000"/>
              </a:lnSpc>
            </a:pPr>
            <a:r>
              <a:rPr lang="en-US" sz="1700" dirty="0"/>
              <a:t>Goal/Business Model:</a:t>
            </a:r>
          </a:p>
          <a:p>
            <a:pPr lvl="1">
              <a:lnSpc>
                <a:spcPct val="100000"/>
              </a:lnSpc>
            </a:pPr>
            <a:r>
              <a:rPr lang="en-US" dirty="0"/>
              <a:t>Evaluate Hits before they are released</a:t>
            </a:r>
          </a:p>
          <a:p>
            <a:pPr lvl="1">
              <a:lnSpc>
                <a:spcPct val="100000"/>
              </a:lnSpc>
            </a:pPr>
            <a:r>
              <a:rPr lang="en-US" dirty="0"/>
              <a:t>Identify &amp; match musical preferences of certain groups</a:t>
            </a:r>
          </a:p>
          <a:p>
            <a:pPr>
              <a:lnSpc>
                <a:spcPct val="100000"/>
              </a:lnSpc>
            </a:pPr>
            <a:endParaRPr lang="en-US" sz="1700" dirty="0"/>
          </a:p>
          <a:p>
            <a:pPr>
              <a:lnSpc>
                <a:spcPct val="100000"/>
              </a:lnSpc>
            </a:pPr>
            <a:r>
              <a:rPr lang="en-US" sz="1700" dirty="0"/>
              <a:t>Original Procedure:</a:t>
            </a:r>
            <a:br>
              <a:rPr lang="en-US" sz="1700" dirty="0"/>
            </a:br>
            <a:r>
              <a:rPr lang="en-US" sz="1700" dirty="0"/>
              <a:t>Analyze mathematical structure of rhythm, changes in key &amp; melodic pattern</a:t>
            </a:r>
          </a:p>
        </p:txBody>
      </p:sp>
    </p:spTree>
    <p:extLst>
      <p:ext uri="{BB962C8B-B14F-4D97-AF65-F5344CB8AC3E}">
        <p14:creationId xmlns:p14="http://schemas.microsoft.com/office/powerpoint/2010/main" val="293406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E2FA29DD-7754-CC56-8EFC-4E18835F78BC}"/>
              </a:ext>
            </a:extLst>
          </p:cNvPr>
          <p:cNvSpPr>
            <a:spLocks noGrp="1"/>
          </p:cNvSpPr>
          <p:nvPr>
            <p:ph idx="1"/>
          </p:nvPr>
        </p:nvSpPr>
        <p:spPr/>
        <p:txBody>
          <a:bodyPr/>
          <a:lstStyle/>
          <a:p>
            <a:r>
              <a:rPr lang="de-DE" dirty="0"/>
              <a:t>https://www.stat.cmu.edu/capstoneresearch/spring2020/315files/team3.html</a:t>
            </a:r>
          </a:p>
        </p:txBody>
      </p:sp>
    </p:spTree>
    <p:extLst>
      <p:ext uri="{BB962C8B-B14F-4D97-AF65-F5344CB8AC3E}">
        <p14:creationId xmlns:p14="http://schemas.microsoft.com/office/powerpoint/2010/main" val="3257059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rmAutofit fontScale="90000"/>
          </a:bodyPr>
          <a:lstStyle/>
          <a:p>
            <a:pPr>
              <a:lnSpc>
                <a:spcPct val="90000"/>
              </a:lnSpc>
            </a:pPr>
            <a:r>
              <a:rPr lang="en-US" sz="2700" dirty="0"/>
              <a:t>Domain Exploration – Previous Data Science Projects</a:t>
            </a:r>
          </a:p>
        </p:txBody>
      </p:sp>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nvGraphicFramePr>
        <p:xfrm>
          <a:off x="638620" y="1074010"/>
          <a:ext cx="11403856" cy="5257800"/>
        </p:xfrm>
        <a:graphic>
          <a:graphicData uri="http://schemas.openxmlformats.org/drawingml/2006/table">
            <a:tbl>
              <a:tblPr firstRow="1" bandRow="1">
                <a:tableStyleId>{5C22544A-7EE6-4342-B048-85BDC9FD1C3A}</a:tableStyleId>
              </a:tblPr>
              <a:tblGrid>
                <a:gridCol w="2373324">
                  <a:extLst>
                    <a:ext uri="{9D8B030D-6E8A-4147-A177-3AD203B41FA5}">
                      <a16:colId xmlns:a16="http://schemas.microsoft.com/office/drawing/2014/main" val="238196901"/>
                    </a:ext>
                  </a:extLst>
                </a:gridCol>
                <a:gridCol w="2373324">
                  <a:extLst>
                    <a:ext uri="{9D8B030D-6E8A-4147-A177-3AD203B41FA5}">
                      <a16:colId xmlns:a16="http://schemas.microsoft.com/office/drawing/2014/main" val="4178796869"/>
                    </a:ext>
                  </a:extLst>
                </a:gridCol>
                <a:gridCol w="2373324">
                  <a:extLst>
                    <a:ext uri="{9D8B030D-6E8A-4147-A177-3AD203B41FA5}">
                      <a16:colId xmlns:a16="http://schemas.microsoft.com/office/drawing/2014/main" val="2197011306"/>
                    </a:ext>
                  </a:extLst>
                </a:gridCol>
                <a:gridCol w="2141942">
                  <a:extLst>
                    <a:ext uri="{9D8B030D-6E8A-4147-A177-3AD203B41FA5}">
                      <a16:colId xmlns:a16="http://schemas.microsoft.com/office/drawing/2014/main" val="3632645385"/>
                    </a:ext>
                  </a:extLst>
                </a:gridCol>
                <a:gridCol w="2141942">
                  <a:extLst>
                    <a:ext uri="{9D8B030D-6E8A-4147-A177-3AD203B41FA5}">
                      <a16:colId xmlns:a16="http://schemas.microsoft.com/office/drawing/2014/main" val="3916790586"/>
                    </a:ext>
                  </a:extLst>
                </a:gridCol>
              </a:tblGrid>
              <a:tr h="556764">
                <a:tc>
                  <a:txBody>
                    <a:bodyPr/>
                    <a:lstStyle/>
                    <a:p>
                      <a:r>
                        <a:rPr lang="en-US" sz="2800" noProof="0" dirty="0"/>
                        <a:t>Goals</a:t>
                      </a:r>
                    </a:p>
                  </a:txBody>
                  <a:tcPr marL="167640" marR="167640" marT="83820" marB="83820"/>
                </a:tc>
                <a:tc>
                  <a:txBody>
                    <a:bodyPr/>
                    <a:lstStyle/>
                    <a:p>
                      <a:r>
                        <a:rPr lang="en-US" sz="2800" noProof="0"/>
                        <a:t>Input</a:t>
                      </a:r>
                      <a:endParaRPr lang="en-US" sz="2800" noProof="0" dirty="0"/>
                    </a:p>
                  </a:txBody>
                  <a:tcPr marL="167640" marR="167640" marT="83820" marB="83820"/>
                </a:tc>
                <a:tc>
                  <a:txBody>
                    <a:bodyPr/>
                    <a:lstStyle/>
                    <a:p>
                      <a:r>
                        <a:rPr lang="en-US" sz="2800" noProof="0"/>
                        <a:t>Features</a:t>
                      </a:r>
                      <a:endParaRPr lang="en-US" sz="2800" noProof="0" dirty="0"/>
                    </a:p>
                  </a:txBody>
                  <a:tcPr marL="167640" marR="167640" marT="83820" marB="83820"/>
                </a:tc>
                <a:tc>
                  <a:txBody>
                    <a:bodyPr/>
                    <a:lstStyle/>
                    <a:p>
                      <a:r>
                        <a:rPr lang="en-US" sz="2800" noProof="0"/>
                        <a:t>Methods</a:t>
                      </a:r>
                      <a:endParaRPr lang="en-US" sz="2800" noProof="0" dirty="0"/>
                    </a:p>
                  </a:txBody>
                  <a:tcPr marL="167640" marR="167640" marT="83820" marB="83820"/>
                </a:tc>
                <a:tc>
                  <a:txBody>
                    <a:bodyPr/>
                    <a:lstStyle/>
                    <a:p>
                      <a:r>
                        <a:rPr lang="en-US" sz="2800" noProof="0"/>
                        <a:t>Result</a:t>
                      </a:r>
                      <a:endParaRPr lang="en-US" sz="2800" noProof="0" dirty="0"/>
                    </a:p>
                  </a:txBody>
                  <a:tcPr marL="167640" marR="167640" marT="83820" marB="83820"/>
                </a:tc>
                <a:extLst>
                  <a:ext uri="{0D108BD9-81ED-4DB2-BD59-A6C34878D82A}">
                    <a16:rowId xmlns:a16="http://schemas.microsoft.com/office/drawing/2014/main" val="1551240089"/>
                  </a:ext>
                </a:extLst>
              </a:tr>
              <a:tr h="632687">
                <a:tc>
                  <a:txBody>
                    <a:bodyPr/>
                    <a:lstStyle/>
                    <a:p>
                      <a:r>
                        <a:rPr lang="en-US" sz="1600" noProof="0"/>
                        <a:t>Predict Song Popularity (&gt;90%)</a:t>
                      </a:r>
                      <a:endParaRPr lang="en-US" sz="1600" noProof="0" dirty="0"/>
                    </a:p>
                  </a:txBody>
                  <a:tcPr marL="167640" marR="167640" marT="83820" marB="83820" anchor="ctr"/>
                </a:tc>
                <a:tc>
                  <a:txBody>
                    <a:bodyPr/>
                    <a:lstStyle/>
                    <a:p>
                      <a:r>
                        <a:rPr lang="en-US" sz="1600" noProof="0" dirty="0"/>
                        <a:t>Spotify Developer Application Programming Interface</a:t>
                      </a:r>
                    </a:p>
                  </a:txBody>
                  <a:tcPr marL="167640" marR="167640" marT="83820" marB="83820" anchor="ctr"/>
                </a:tc>
                <a:tc>
                  <a:txBody>
                    <a:bodyPr/>
                    <a:lstStyle/>
                    <a:p>
                      <a:r>
                        <a:rPr lang="en-US" sz="1600" noProof="0" dirty="0"/>
                        <a:t>Explicitness, Instrumentals, Danceability</a:t>
                      </a:r>
                    </a:p>
                  </a:txBody>
                  <a:tcPr marL="167640" marR="167640" marT="83820" marB="83820" anchor="ctr"/>
                </a:tc>
                <a:tc>
                  <a:txBody>
                    <a:bodyPr/>
                    <a:lstStyle/>
                    <a:p>
                      <a:r>
                        <a:rPr lang="en-US" sz="1600" noProof="0"/>
                        <a:t>KNN, Random Forest, Gradient Boosted Trees, Logistic Regr.</a:t>
                      </a:r>
                      <a:endParaRPr lang="en-US" sz="1600" noProof="0" dirty="0"/>
                    </a:p>
                  </a:txBody>
                  <a:tcPr marL="167640" marR="167640" marT="83820" marB="83820" anchor="ctr"/>
                </a:tc>
                <a:tc>
                  <a:txBody>
                    <a:bodyPr/>
                    <a:lstStyle/>
                    <a:p>
                      <a:r>
                        <a:rPr lang="en-US" sz="1600" noProof="0" dirty="0"/>
                        <a:t>Max. 72% Accuracy</a:t>
                      </a:r>
                    </a:p>
                  </a:txBody>
                  <a:tcPr marL="167640" marR="167640" marT="83820" marB="83820" anchor="ctr"/>
                </a:tc>
                <a:extLst>
                  <a:ext uri="{0D108BD9-81ED-4DB2-BD59-A6C34878D82A}">
                    <a16:rowId xmlns:a16="http://schemas.microsoft.com/office/drawing/2014/main" val="2333175254"/>
                  </a:ext>
                </a:extLst>
              </a:tr>
              <a:tr h="816741">
                <a:tc>
                  <a:txBody>
                    <a:bodyPr/>
                    <a:lstStyle/>
                    <a:p>
                      <a:r>
                        <a:rPr lang="en-US" sz="1600" noProof="0"/>
                        <a:t>Predict Hit in Billboard Hot 100</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Million Song Data Set (MSD), Spotify  API (Extra)</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 &amp; Artist Score (Custom) &amp; Release Time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dirty="0"/>
                        <a:t>EM, LR, GDA, SVM, DT and NN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(RF)</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69 - 77% Accuracy</a:t>
                      </a:r>
                      <a:br>
                        <a:rPr lang="en-US" sz="1600" noProof="0" dirty="0"/>
                      </a:br>
                      <a:r>
                        <a:rPr lang="en-US" sz="1600" noProof="0" dirty="0"/>
                        <a:t>(81 – 89% Accuracy)</a:t>
                      </a:r>
                    </a:p>
                  </a:txBody>
                  <a:tcPr marL="167640" marR="167640" marT="83820" marB="83820" anchor="ctr"/>
                </a:tc>
                <a:extLst>
                  <a:ext uri="{0D108BD9-81ED-4DB2-BD59-A6C34878D82A}">
                    <a16:rowId xmlns:a16="http://schemas.microsoft.com/office/drawing/2014/main" val="3422675867"/>
                  </a:ext>
                </a:extLst>
              </a:tr>
              <a:tr h="632687">
                <a:tc>
                  <a:txBody>
                    <a:bodyPr/>
                    <a:lstStyle/>
                    <a:p>
                      <a:r>
                        <a:rPr lang="en-US" sz="1600" noProof="0" dirty="0"/>
                        <a:t>Determine Variation of Attributes to Streams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 (Custom Python Code)</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Genre (SF) &amp; All API Features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dirty="0" err="1"/>
                        <a:t>Correlation</a:t>
                      </a:r>
                      <a:r>
                        <a:rPr lang="de-DE" sz="1600" dirty="0"/>
                        <a:t> Analysis, Linear Regression</a:t>
                      </a:r>
                      <a:endParaRPr lang="en-US" sz="1600" noProof="0" dirty="0"/>
                    </a:p>
                  </a:txBody>
                  <a:tcPr marL="167640" marR="167640" marT="83820" marB="83820" anchor="ctr"/>
                </a:tc>
                <a:tc>
                  <a:txBody>
                    <a:bodyPr/>
                    <a:lstStyle/>
                    <a:p>
                      <a:r>
                        <a:rPr lang="en-US" sz="1600" noProof="0"/>
                        <a:t>Low Explanatory Power</a:t>
                      </a:r>
                      <a:endParaRPr lang="en-US" sz="1600" noProof="0" dirty="0"/>
                    </a:p>
                  </a:txBody>
                  <a:tcPr marL="167640" marR="167640" marT="83820" marB="83820" anchor="ctr"/>
                </a:tc>
                <a:extLst>
                  <a:ext uri="{0D108BD9-81ED-4DB2-BD59-A6C34878D82A}">
                    <a16:rowId xmlns:a16="http://schemas.microsoft.com/office/drawing/2014/main" val="4292982442"/>
                  </a:ext>
                </a:extLst>
              </a:tr>
              <a:tr h="632687">
                <a:tc>
                  <a:txBody>
                    <a:bodyPr/>
                    <a:lstStyle/>
                    <a:p>
                      <a:r>
                        <a:rPr lang="en-US" sz="1600" noProof="0" dirty="0"/>
                        <a:t>Determine Variation of Attributes to Popularity</a:t>
                      </a:r>
                    </a:p>
                  </a:txBody>
                  <a:tcPr marL="167640" marR="167640" marT="83820" marB="83820" anchor="ctr"/>
                </a:tc>
                <a:tc>
                  <a:txBody>
                    <a:bodyPr/>
                    <a:lstStyle/>
                    <a:p>
                      <a:r>
                        <a:rPr lang="en-US" sz="1600" noProof="0" dirty="0"/>
                        <a:t>Spotify WEB API (Custom Code)</a:t>
                      </a:r>
                    </a:p>
                    <a:p>
                      <a:r>
                        <a:rPr lang="en-US" sz="1600" noProof="0" dirty="0"/>
                        <a:t>ONE Artist</a:t>
                      </a:r>
                    </a:p>
                  </a:txBody>
                  <a:tcPr marL="167640" marR="167640" marT="83820" marB="83820" anchor="ctr"/>
                </a:tc>
                <a:tc>
                  <a:txBody>
                    <a:bodyPr/>
                    <a:lstStyle/>
                    <a:p>
                      <a:r>
                        <a:rPr lang="en-US" sz="1600" noProof="0" dirty="0"/>
                        <a:t>All API Features</a:t>
                      </a:r>
                    </a:p>
                  </a:txBody>
                  <a:tcPr marL="167640" marR="167640" marT="83820" marB="83820" anchor="ctr"/>
                </a:tc>
                <a:tc>
                  <a:txBody>
                    <a:bodyPr/>
                    <a:lstStyle/>
                    <a:p>
                      <a:r>
                        <a:rPr lang="de-DE" sz="1600" dirty="0"/>
                        <a:t>Beta </a:t>
                      </a:r>
                      <a:r>
                        <a:rPr lang="de-DE" sz="1600" dirty="0" err="1"/>
                        <a:t>regression</a:t>
                      </a:r>
                      <a:r>
                        <a:rPr lang="de-DE" sz="1600" dirty="0"/>
                        <a:t> </a:t>
                      </a:r>
                      <a:r>
                        <a:rPr lang="de-DE" sz="1600" dirty="0" err="1"/>
                        <a:t>model</a:t>
                      </a:r>
                      <a:r>
                        <a:rPr lang="de-DE" sz="1600" dirty="0"/>
                        <a:t>, GLMM, Beta GLMM</a:t>
                      </a:r>
                      <a:endParaRPr lang="en-US" sz="1600" noProof="0" dirty="0"/>
                    </a:p>
                  </a:txBody>
                  <a:tcPr marL="167640" marR="167640" marT="83820" marB="83820" anchor="ctr"/>
                </a:tc>
                <a:tc>
                  <a:txBody>
                    <a:bodyPr/>
                    <a:lstStyle/>
                    <a:p>
                      <a:r>
                        <a:rPr lang="en-US" sz="1600" noProof="0" dirty="0"/>
                        <a:t>Mixed Explanatory Power (some Pos, some neg, rest </a:t>
                      </a:r>
                      <a:r>
                        <a:rPr lang="en-US" sz="1600" noProof="0" dirty="0" err="1"/>
                        <a:t>irrelev</a:t>
                      </a:r>
                      <a:r>
                        <a:rPr lang="en-US" sz="1600" noProof="0" dirty="0"/>
                        <a:t>)</a:t>
                      </a:r>
                    </a:p>
                  </a:txBody>
                  <a:tcPr marL="167640" marR="167640" marT="83820" marB="83820" anchor="ctr"/>
                </a:tc>
                <a:extLst>
                  <a:ext uri="{0D108BD9-81ED-4DB2-BD59-A6C34878D82A}">
                    <a16:rowId xmlns:a16="http://schemas.microsoft.com/office/drawing/2014/main" val="2853136905"/>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Determine Features of Successful Playlists</a:t>
                      </a:r>
                      <a:endParaRPr lang="en-US" sz="1600" noProof="0" dirty="0"/>
                    </a:p>
                  </a:txBody>
                  <a:tcPr marL="167640" marR="167640" marT="83820" marB="83820" anchor="ctr"/>
                </a:tc>
                <a:tc>
                  <a:txBody>
                    <a:bodyPr/>
                    <a:lstStyle/>
                    <a:p>
                      <a:r>
                        <a:rPr lang="en-US" sz="1600" noProof="0" dirty="0"/>
                        <a:t>Spotify &amp; Surveys</a:t>
                      </a:r>
                    </a:p>
                  </a:txBody>
                  <a:tcPr marL="167640" marR="167640" marT="83820" marB="83820" anchor="ctr"/>
                </a:tc>
                <a:tc>
                  <a:txBody>
                    <a:bodyPr/>
                    <a:lstStyle/>
                    <a:p>
                      <a:endParaRPr lang="en-US" sz="1600" noProof="0" dirty="0"/>
                    </a:p>
                  </a:txBody>
                  <a:tcPr marL="167640" marR="167640" marT="83820" marB="83820" anchor="ctr"/>
                </a:tc>
                <a:tc>
                  <a:txBody>
                    <a:bodyPr/>
                    <a:lstStyle/>
                    <a:p>
                      <a:r>
                        <a:rPr lang="en-US" sz="1600" noProof="0" dirty="0"/>
                        <a:t>Plotting</a:t>
                      </a:r>
                    </a:p>
                  </a:txBody>
                  <a:tcPr marL="167640" marR="167640" marT="83820" marB="83820" anchor="ctr"/>
                </a:tc>
                <a:tc>
                  <a:txBody>
                    <a:bodyPr/>
                    <a:lstStyle/>
                    <a:p>
                      <a:r>
                        <a:rPr lang="en-US" sz="1600" noProof="0"/>
                        <a:t>Intimacy, Focus &amp; Variety</a:t>
                      </a:r>
                      <a:endParaRPr lang="en-US" sz="1600" noProof="0" dirty="0"/>
                    </a:p>
                  </a:txBody>
                  <a:tcPr marL="167640" marR="167640" marT="83820" marB="83820" anchor="ctr"/>
                </a:tc>
                <a:extLst>
                  <a:ext uri="{0D108BD9-81ED-4DB2-BD59-A6C34878D82A}">
                    <a16:rowId xmlns:a16="http://schemas.microsoft.com/office/drawing/2014/main" val="1272218878"/>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Characterize Trendy Music Clusters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a:t>
                      </a:r>
                      <a:endParaRPr lang="en-US" sz="1600" noProof="0" dirty="0"/>
                    </a:p>
                  </a:txBody>
                  <a:tcPr marL="167640" marR="167640" marT="83820" marB="83820" anchor="ctr"/>
                </a:tc>
                <a:tc>
                  <a:txBody>
                    <a:bodyPr/>
                    <a:lstStyle/>
                    <a:p>
                      <a:r>
                        <a:rPr lang="en-US" sz="1600" noProof="0" dirty="0"/>
                        <a:t>KNN</a:t>
                      </a:r>
                    </a:p>
                  </a:txBody>
                  <a:tcPr marL="167640" marR="167640" marT="83820" marB="83820" anchor="ctr"/>
                </a:tc>
                <a:tc>
                  <a:txBody>
                    <a:bodyPr/>
                    <a:lstStyle/>
                    <a:p>
                      <a:r>
                        <a:rPr lang="en-US" sz="1600" noProof="0" dirty="0"/>
                        <a:t>Variety of Size &amp; Attributes</a:t>
                      </a:r>
                    </a:p>
                  </a:txBody>
                  <a:tcPr marL="167640" marR="167640" marT="83820" marB="83820" anchor="ctr"/>
                </a:tc>
                <a:extLst>
                  <a:ext uri="{0D108BD9-81ED-4DB2-BD59-A6C34878D82A}">
                    <a16:rowId xmlns:a16="http://schemas.microsoft.com/office/drawing/2014/main" val="4244330832"/>
                  </a:ext>
                </a:extLst>
              </a:tr>
            </a:tbl>
          </a:graphicData>
        </a:graphic>
      </p:graphicFrame>
    </p:spTree>
    <p:extLst>
      <p:ext uri="{BB962C8B-B14F-4D97-AF65-F5344CB8AC3E}">
        <p14:creationId xmlns:p14="http://schemas.microsoft.com/office/powerpoint/2010/main" val="1143522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ostenlos Kostenloses Stock Foto zu anwendung, app, berühren Stock-Foto">
            <a:extLst>
              <a:ext uri="{FF2B5EF4-FFF2-40B4-BE49-F238E27FC236}">
                <a16:creationId xmlns:a16="http://schemas.microsoft.com/office/drawing/2014/main" id="{BDC10BC0-6C05-A6F3-BBAB-49DF94E26E09}"/>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33729" t="2746" r="10833" b="36523"/>
          <a:stretch/>
        </p:blipFill>
        <p:spPr bwMode="auto">
          <a:xfrm>
            <a:off x="0" y="0"/>
            <a:ext cx="417856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067CBB-3B19-6E26-61B0-427716940C5E}"/>
              </a:ext>
            </a:extLst>
          </p:cNvPr>
          <p:cNvSpPr>
            <a:spLocks noGrp="1"/>
          </p:cNvSpPr>
          <p:nvPr>
            <p:ph type="title" idx="4294967295"/>
          </p:nvPr>
        </p:nvSpPr>
        <p:spPr>
          <a:xfrm>
            <a:off x="4253345" y="701675"/>
            <a:ext cx="7938655" cy="1189038"/>
          </a:xfrm>
        </p:spPr>
        <p:txBody>
          <a:bodyPr vert="horz" lIns="91440" tIns="45720" rIns="91440" bIns="45720" rtlCol="0" anchor="b">
            <a:normAutofit/>
          </a:bodyPr>
          <a:lstStyle/>
          <a:p>
            <a:r>
              <a:rPr lang="en-US" sz="2800" b="0" kern="1200" cap="all" dirty="0">
                <a:solidFill>
                  <a:schemeClr val="tx1">
                    <a:lumMod val="75000"/>
                    <a:lumOff val="25000"/>
                  </a:schemeClr>
                </a:solidFill>
                <a:latin typeface="+mj-lt"/>
                <a:ea typeface="+mj-ea"/>
                <a:cs typeface="+mj-cs"/>
              </a:rPr>
              <a:t>Domain Exploration – Results</a:t>
            </a:r>
          </a:p>
        </p:txBody>
      </p:sp>
      <p:sp>
        <p:nvSpPr>
          <p:cNvPr id="4" name="Inhaltsplatzhalter 2">
            <a:extLst>
              <a:ext uri="{FF2B5EF4-FFF2-40B4-BE49-F238E27FC236}">
                <a16:creationId xmlns:a16="http://schemas.microsoft.com/office/drawing/2014/main" id="{CED681B1-4DA5-8A03-5D6F-125256CD844E}"/>
              </a:ext>
            </a:extLst>
          </p:cNvPr>
          <p:cNvSpPr txBox="1">
            <a:spLocks/>
          </p:cNvSpPr>
          <p:nvPr/>
        </p:nvSpPr>
        <p:spPr>
          <a:xfrm>
            <a:off x="4350327" y="2126673"/>
            <a:ext cx="7231767" cy="4537363"/>
          </a:xfrm>
          <a:prstGeom prst="rect">
            <a:avLst/>
          </a:prstGeom>
        </p:spPr>
        <p:txBody>
          <a:bodyPr vert="horz" lIns="91440" tIns="45720" rIns="91440" bIns="45720" rtlCol="0" anchor="ctr">
            <a:normAutofit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Hit Song Science is a is a field in the Data Science area, which is of great economic &amp; academic interest</a:t>
            </a:r>
          </a:p>
          <a:p>
            <a:r>
              <a:rPr lang="en-US" dirty="0"/>
              <a:t>Spotify API is the best public available feature data base, providing multiple seemingly independent characteristics</a:t>
            </a:r>
          </a:p>
          <a:p>
            <a:r>
              <a:rPr lang="en-US" dirty="0"/>
              <a:t>Limitations of investigation:</a:t>
            </a:r>
          </a:p>
          <a:p>
            <a:pPr lvl="1"/>
            <a:r>
              <a:rPr lang="en-US" dirty="0"/>
              <a:t>Bias due to usage of Spotify API as main source</a:t>
            </a:r>
          </a:p>
          <a:p>
            <a:pPr lvl="2"/>
            <a:r>
              <a:rPr lang="en-US" dirty="0"/>
              <a:t>Primarily consists of measurable Song Information; e.g. no genres</a:t>
            </a:r>
          </a:p>
          <a:p>
            <a:pPr lvl="2"/>
            <a:r>
              <a:rPr lang="en-US" dirty="0"/>
              <a:t>Spotify provides no in depth details of feature calculation</a:t>
            </a:r>
          </a:p>
          <a:p>
            <a:pPr lvl="1"/>
            <a:r>
              <a:rPr lang="en-US" dirty="0"/>
              <a:t>Most Researches Excludes Soft Factors</a:t>
            </a:r>
          </a:p>
          <a:p>
            <a:pPr lvl="2"/>
            <a:r>
              <a:rPr lang="en-US" dirty="0"/>
              <a:t>Possible enrichment of the data with corresponding data</a:t>
            </a:r>
          </a:p>
          <a:p>
            <a:r>
              <a:rPr lang="en-US" dirty="0"/>
              <a:t>Main metric of the projects was "Accuracy" - "Precision" &amp; "Recall" were mostly considered only secondarily, if at all</a:t>
            </a:r>
          </a:p>
        </p:txBody>
      </p:sp>
    </p:spTree>
    <p:extLst>
      <p:ext uri="{BB962C8B-B14F-4D97-AF65-F5344CB8AC3E}">
        <p14:creationId xmlns:p14="http://schemas.microsoft.com/office/powerpoint/2010/main" val="3713741224"/>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2757</Words>
  <Application>Microsoft Office PowerPoint</Application>
  <PresentationFormat>Breitbild</PresentationFormat>
  <Paragraphs>342</Paragraphs>
  <Slides>70</Slides>
  <Notes>53</Notes>
  <HiddenSlides>3</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70</vt:i4>
      </vt:variant>
    </vt:vector>
  </HeadingPairs>
  <TitlesOfParts>
    <vt:vector size="78" baseType="lpstr">
      <vt:lpstr>-apple-system</vt:lpstr>
      <vt:lpstr>Arial</vt:lpstr>
      <vt:lpstr>Calibri</vt:lpstr>
      <vt:lpstr>Roboto</vt:lpstr>
      <vt:lpstr>Tw Cen MT</vt:lpstr>
      <vt:lpstr>Wingdings</vt:lpstr>
      <vt:lpstr>Wingdings 2</vt:lpstr>
      <vt:lpstr>DividendVTI</vt:lpstr>
      <vt:lpstr>TOP Hit Prediction</vt:lpstr>
      <vt:lpstr>PowerPoint-Präsentation</vt:lpstr>
      <vt:lpstr>PowerPoint-Präsentation</vt:lpstr>
      <vt:lpstr>  SCOPE Identify Possible top hits based on song features </vt:lpstr>
      <vt:lpstr>  SCOPE Identify Possible top hits based on song features </vt:lpstr>
      <vt:lpstr>Scope – Spotify API FEATURES</vt:lpstr>
      <vt:lpstr>Domain Exploration – Hit Song Science</vt:lpstr>
      <vt:lpstr>Domain Exploration – Previous Data Science Projects</vt:lpstr>
      <vt:lpstr>Domain Exploration – Results</vt:lpstr>
      <vt:lpstr>Data Exploration</vt:lpstr>
      <vt:lpstr>Tracks Data</vt:lpstr>
      <vt:lpstr>PowerPoint-Präsentation</vt:lpstr>
      <vt:lpstr>Tracks Data</vt:lpstr>
      <vt:lpstr>cHARTS Data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Recommended Artists Data</vt:lpstr>
      <vt:lpstr>Data Exploration Insights</vt:lpstr>
      <vt:lpstr>Data Engineering</vt:lpstr>
      <vt:lpstr>Create Fin Table</vt:lpstr>
      <vt:lpstr>Data preparation and additional exploration Fin Table</vt:lpstr>
      <vt:lpstr>Fin Table</vt:lpstr>
      <vt:lpstr>Tracks Data</vt:lpstr>
      <vt:lpstr>PowerPoint-Präsentation</vt:lpstr>
      <vt:lpstr>Comparison Top Song Label by Popularity and MINimum Charts Position</vt:lpstr>
      <vt:lpstr>PowerPoint-Präsentation</vt:lpstr>
      <vt:lpstr>Modelling</vt:lpstr>
      <vt:lpstr>FIRST Iteration  Unbalanced </vt:lpstr>
      <vt:lpstr>First Iteration unbalanced</vt:lpstr>
      <vt:lpstr>First Iteration unbalanced</vt:lpstr>
      <vt:lpstr>FIRST Iteration  Balanced </vt:lpstr>
      <vt:lpstr>First Iteration Balanced</vt:lpstr>
      <vt:lpstr>First Iteration Balanced</vt:lpstr>
      <vt:lpstr>The first iteration shows that we need to enrich our data</vt:lpstr>
      <vt:lpstr>The first iteration shows that we need to enrich our data</vt:lpstr>
      <vt:lpstr>The first iteration shows that we need to enrich our data</vt:lpstr>
      <vt:lpstr>PowerPoint-Präsentation</vt:lpstr>
      <vt:lpstr>Second Iteration</vt:lpstr>
      <vt:lpstr>Second Iteration Model Template -- Parameter Tuning</vt:lpstr>
      <vt:lpstr>Second Iteration  Results After Training</vt:lpstr>
      <vt:lpstr>Second Iteration Model Template -- Ensembles</vt:lpstr>
      <vt:lpstr>Second Iteration  Modeling Result – ROC Balanced </vt:lpstr>
      <vt:lpstr>Second Iteration Balanced Model Results</vt:lpstr>
      <vt:lpstr>PowerPoint-Präsentation</vt:lpstr>
      <vt:lpstr>Second Iteration  Modeling Result – ROC unbalanced </vt:lpstr>
      <vt:lpstr>Modeling: FP Growth – Process General</vt:lpstr>
      <vt:lpstr>Modeling: FP Growth – Imbalanced Attributes</vt:lpstr>
      <vt:lpstr>Modeling: FP Growth – Process Binning</vt:lpstr>
      <vt:lpstr>Modeling:  FP Growth – Binning Result</vt:lpstr>
      <vt:lpstr>Modeling: FP Growth – Result “TRUE”</vt:lpstr>
      <vt:lpstr>Modeling: FP Growth – Result “FALSE”</vt:lpstr>
      <vt:lpstr>Modeling: REGION – DATA set</vt:lpstr>
      <vt:lpstr>Modeling: REGION – Process General</vt:lpstr>
      <vt:lpstr>Modeling: REGION – Validation</vt:lpstr>
      <vt:lpstr>Modeling: REGION – Result</vt:lpstr>
      <vt:lpstr>Reflection</vt:lpstr>
      <vt:lpstr>  Reflection </vt:lpstr>
      <vt:lpstr>Reflection  possible improvements in current Model setting</vt:lpstr>
      <vt:lpstr>Reflection  Apply MODEL on real World data</vt:lpstr>
      <vt:lpstr>Reflection  Apply MODEL on real World data</vt:lpstr>
      <vt:lpstr>conclusion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Pauling, Leo</dc:creator>
  <cp:lastModifiedBy>Weiss, Sven</cp:lastModifiedBy>
  <cp:revision>261</cp:revision>
  <dcterms:created xsi:type="dcterms:W3CDTF">2023-02-02T14:31:12Z</dcterms:created>
  <dcterms:modified xsi:type="dcterms:W3CDTF">2023-03-12T15:37:11Z</dcterms:modified>
</cp:coreProperties>
</file>